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1"/>
  </p:notesMasterIdLst>
  <p:sldIdLst>
    <p:sldId id="256" r:id="rId3"/>
    <p:sldId id="382" r:id="rId4"/>
    <p:sldId id="398" r:id="rId5"/>
    <p:sldId id="413" r:id="rId6"/>
    <p:sldId id="399" r:id="rId7"/>
    <p:sldId id="400" r:id="rId8"/>
    <p:sldId id="402" r:id="rId9"/>
    <p:sldId id="403" r:id="rId10"/>
    <p:sldId id="405" r:id="rId11"/>
    <p:sldId id="406" r:id="rId12"/>
    <p:sldId id="407" r:id="rId13"/>
    <p:sldId id="409" r:id="rId14"/>
    <p:sldId id="410" r:id="rId15"/>
    <p:sldId id="411" r:id="rId16"/>
    <p:sldId id="414" r:id="rId17"/>
    <p:sldId id="415" r:id="rId18"/>
    <p:sldId id="412" r:id="rId19"/>
    <p:sldId id="39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5BD078"/>
    <a:srgbClr val="FFCC66"/>
    <a:srgbClr val="FF9933"/>
    <a:srgbClr val="F8EB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09" autoAdjust="0"/>
    <p:restoredTop sz="94687" autoAdjust="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0A07AB-E918-45A3-9401-2673E9CBBEC0}" type="datetimeFigureOut">
              <a:rPr lang="en-US" smtClean="0"/>
              <a:pPr/>
              <a:t>12/06/2013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8175E3-6786-48E5-8444-AD1BD94C94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38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8175E3-6786-48E5-8444-AD1BD94C941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60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 userDrawn="1"/>
        </p:nvGrpSpPr>
        <p:grpSpPr>
          <a:xfrm>
            <a:off x="-12700" y="0"/>
            <a:ext cx="9184132" cy="3309056"/>
            <a:chOff x="-12700" y="0"/>
            <a:chExt cx="9184132" cy="3309056"/>
          </a:xfrm>
        </p:grpSpPr>
        <p:sp>
          <p:nvSpPr>
            <p:cNvPr id="13" name="Freeform 12"/>
            <p:cNvSpPr/>
            <p:nvPr userDrawn="1"/>
          </p:nvSpPr>
          <p:spPr>
            <a:xfrm>
              <a:off x="-12700" y="0"/>
              <a:ext cx="9169400" cy="2438400"/>
            </a:xfrm>
            <a:custGeom>
              <a:avLst/>
              <a:gdLst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952500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952500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892969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892969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892969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892969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69400" h="952500">
                  <a:moveTo>
                    <a:pt x="12700" y="0"/>
                  </a:moveTo>
                  <a:lnTo>
                    <a:pt x="9156700" y="0"/>
                  </a:lnTo>
                  <a:lnTo>
                    <a:pt x="9169400" y="892969"/>
                  </a:lnTo>
                  <a:cubicBezTo>
                    <a:pt x="7078133" y="620118"/>
                    <a:pt x="2713567" y="997148"/>
                    <a:pt x="0" y="952500"/>
                  </a:cubicBezTo>
                  <a:lnTo>
                    <a:pt x="1270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Freeform 9"/>
            <p:cNvSpPr/>
            <p:nvPr userDrawn="1"/>
          </p:nvSpPr>
          <p:spPr>
            <a:xfrm>
              <a:off x="0" y="2209800"/>
              <a:ext cx="9144000" cy="1099256"/>
            </a:xfrm>
            <a:custGeom>
              <a:avLst/>
              <a:gdLst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426915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58517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58517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479669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198314 h 532422"/>
                <a:gd name="connsiteX1" fmla="*/ 0 w 546100"/>
                <a:gd name="connsiteY1" fmla="*/ 532422 h 532422"/>
                <a:gd name="connsiteX2" fmla="*/ 304906 w 546100"/>
                <a:gd name="connsiteY2" fmla="*/ 70338 h 532422"/>
                <a:gd name="connsiteX3" fmla="*/ 546100 w 546100"/>
                <a:gd name="connsiteY3" fmla="*/ 374161 h 532422"/>
                <a:gd name="connsiteX4" fmla="*/ 546100 w 546100"/>
                <a:gd name="connsiteY4" fmla="*/ 0 h 532422"/>
                <a:gd name="connsiteX5" fmla="*/ 0 w 546100"/>
                <a:gd name="connsiteY5" fmla="*/ 198314 h 532422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479669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6100" h="637930">
                  <a:moveTo>
                    <a:pt x="0" y="303822"/>
                  </a:moveTo>
                  <a:lnTo>
                    <a:pt x="0" y="637930"/>
                  </a:lnTo>
                  <a:cubicBezTo>
                    <a:pt x="123631" y="651771"/>
                    <a:pt x="167623" y="334108"/>
                    <a:pt x="304906" y="175846"/>
                  </a:cubicBezTo>
                  <a:cubicBezTo>
                    <a:pt x="463427" y="-52754"/>
                    <a:pt x="520312" y="482600"/>
                    <a:pt x="546100" y="479669"/>
                  </a:cubicBezTo>
                  <a:lnTo>
                    <a:pt x="546100" y="0"/>
                  </a:lnTo>
                  <a:cubicBezTo>
                    <a:pt x="336762" y="-439615"/>
                    <a:pt x="139559" y="664307"/>
                    <a:pt x="0" y="3038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50000">
                  <a:schemeClr val="accent1">
                    <a:lumMod val="20000"/>
                    <a:lumOff val="80000"/>
                    <a:alpha val="60000"/>
                  </a:schemeClr>
                </a:gs>
                <a:gs pos="100000">
                  <a:schemeClr val="accent1">
                    <a:lumMod val="20000"/>
                    <a:lumOff val="80000"/>
                    <a:shade val="100000"/>
                    <a:satMod val="115000"/>
                    <a:alpha val="24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Freeform 8"/>
            <p:cNvSpPr/>
            <p:nvPr userDrawn="1"/>
          </p:nvSpPr>
          <p:spPr>
            <a:xfrm>
              <a:off x="0" y="2108201"/>
              <a:ext cx="9144000" cy="921455"/>
            </a:xfrm>
            <a:custGeom>
              <a:avLst/>
              <a:gdLst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426915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58517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58517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6100" h="637930">
                  <a:moveTo>
                    <a:pt x="0" y="303822"/>
                  </a:moveTo>
                  <a:lnTo>
                    <a:pt x="0" y="637930"/>
                  </a:lnTo>
                  <a:cubicBezTo>
                    <a:pt x="123631" y="651771"/>
                    <a:pt x="167623" y="334108"/>
                    <a:pt x="304906" y="175846"/>
                  </a:cubicBezTo>
                  <a:cubicBezTo>
                    <a:pt x="463427" y="-52754"/>
                    <a:pt x="520312" y="166077"/>
                    <a:pt x="546100" y="163146"/>
                  </a:cubicBezTo>
                  <a:lnTo>
                    <a:pt x="546100" y="0"/>
                  </a:lnTo>
                  <a:cubicBezTo>
                    <a:pt x="336762" y="-439615"/>
                    <a:pt x="139559" y="664307"/>
                    <a:pt x="0" y="303822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Freeform 7"/>
            <p:cNvSpPr/>
            <p:nvPr userDrawn="1"/>
          </p:nvSpPr>
          <p:spPr>
            <a:xfrm>
              <a:off x="0" y="2044700"/>
              <a:ext cx="9171432" cy="540455"/>
            </a:xfrm>
            <a:custGeom>
              <a:avLst/>
              <a:gdLst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6100" h="374161">
                  <a:moveTo>
                    <a:pt x="0" y="145561"/>
                  </a:moveTo>
                  <a:lnTo>
                    <a:pt x="0" y="374161"/>
                  </a:lnTo>
                  <a:cubicBezTo>
                    <a:pt x="122114" y="599017"/>
                    <a:pt x="204030" y="175847"/>
                    <a:pt x="341313" y="17585"/>
                  </a:cubicBezTo>
                  <a:cubicBezTo>
                    <a:pt x="480114" y="-87923"/>
                    <a:pt x="520312" y="60569"/>
                    <a:pt x="546100" y="57638"/>
                  </a:cubicBezTo>
                  <a:lnTo>
                    <a:pt x="546100" y="0"/>
                  </a:lnTo>
                  <a:cubicBezTo>
                    <a:pt x="372410" y="-378069"/>
                    <a:pt x="139559" y="506046"/>
                    <a:pt x="0" y="145561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"/>
            <a:ext cx="8077200" cy="980727"/>
          </a:xfrm>
        </p:spPr>
        <p:txBody>
          <a:bodyPr/>
          <a:lstStyle>
            <a:lvl1pPr>
              <a:defRPr b="1">
                <a:solidFill>
                  <a:srgbClr val="FFC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999167"/>
            <a:ext cx="6400800" cy="838200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rgbClr val="FFC000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53336"/>
            <a:ext cx="2304256" cy="365125"/>
          </a:xfrm>
          <a:noFill/>
        </p:spPr>
        <p:txBody>
          <a:bodyPr/>
          <a:lstStyle>
            <a:lvl1pPr algn="l"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79512" y="6448251"/>
            <a:ext cx="2133600" cy="365125"/>
          </a:xfrm>
          <a:prstGeom prst="rect">
            <a:avLst/>
          </a:prstGeom>
        </p:spPr>
        <p:txBody>
          <a:bodyPr/>
          <a:lstStyle/>
          <a:p>
            <a:fld id="{217DB6C3-1054-43EC-A7A3-4E0ADA159545}" type="datetime1">
              <a:rPr lang="en-US" smtClean="0"/>
              <a:t>12/06/2013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79512" y="6448251"/>
            <a:ext cx="2133600" cy="365125"/>
          </a:xfrm>
          <a:prstGeom prst="rect">
            <a:avLst/>
          </a:prstGeom>
        </p:spPr>
        <p:txBody>
          <a:bodyPr/>
          <a:lstStyle/>
          <a:p>
            <a:fld id="{E8F6CC26-95AA-48C0-8D0B-DD7F7C72B3F0}" type="datetime1">
              <a:rPr lang="en-US" smtClean="0"/>
              <a:t>12/06/2013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79512" y="6448251"/>
            <a:ext cx="2133600" cy="365125"/>
          </a:xfrm>
          <a:prstGeom prst="rect">
            <a:avLst/>
          </a:prstGeom>
        </p:spPr>
        <p:txBody>
          <a:bodyPr/>
          <a:lstStyle/>
          <a:p>
            <a:fld id="{6EB3B09B-E50A-43F3-B093-8B7214EE2E37}" type="datetime1">
              <a:rPr lang="en-US" smtClean="0"/>
              <a:t>12/06/2013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9512" y="6448251"/>
            <a:ext cx="2133600" cy="365125"/>
          </a:xfrm>
          <a:prstGeom prst="rect">
            <a:avLst/>
          </a:prstGeom>
        </p:spPr>
        <p:txBody>
          <a:bodyPr/>
          <a:lstStyle/>
          <a:p>
            <a:fld id="{2F547F4E-550F-4806-9F08-999B341C2CD6}" type="datetime1">
              <a:rPr lang="en-US" smtClean="0"/>
              <a:t>12/06/2013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9512" y="6448251"/>
            <a:ext cx="2133600" cy="365125"/>
          </a:xfrm>
          <a:prstGeom prst="rect">
            <a:avLst/>
          </a:prstGeom>
        </p:spPr>
        <p:txBody>
          <a:bodyPr/>
          <a:lstStyle/>
          <a:p>
            <a:fld id="{46DB8EB1-B6BE-4BBF-84D4-9074996166AF}" type="datetime1">
              <a:rPr lang="en-US" smtClean="0"/>
              <a:t>12/06/2013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ED2E59F6-6CE9-4A28-ADD3-A9072007EACF}" type="slidenum">
              <a:rPr lang="en-US" smtClean="0"/>
              <a:pPr/>
              <a:t>‹#›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Freeform 12"/>
          <p:cNvSpPr/>
          <p:nvPr userDrawn="1"/>
        </p:nvSpPr>
        <p:spPr>
          <a:xfrm>
            <a:off x="-12700" y="-12700"/>
            <a:ext cx="9156700" cy="1689100"/>
          </a:xfrm>
          <a:custGeom>
            <a:avLst/>
            <a:gdLst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83362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83362 h 114300"/>
              <a:gd name="connsiteX4" fmla="*/ 0 w 889000"/>
              <a:gd name="connsiteY4" fmla="*/ 0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9000" h="114300">
                <a:moveTo>
                  <a:pt x="0" y="0"/>
                </a:moveTo>
                <a:lnTo>
                  <a:pt x="889000" y="0"/>
                </a:lnTo>
                <a:lnTo>
                  <a:pt x="889000" y="114300"/>
                </a:lnTo>
                <a:cubicBezTo>
                  <a:pt x="592667" y="114300"/>
                  <a:pt x="256876" y="57580"/>
                  <a:pt x="0" y="83362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Freeform 7"/>
          <p:cNvSpPr/>
          <p:nvPr userDrawn="1"/>
        </p:nvSpPr>
        <p:spPr>
          <a:xfrm flipH="1">
            <a:off x="9080" y="908720"/>
            <a:ext cx="9171432" cy="457200"/>
          </a:xfrm>
          <a:custGeom>
            <a:avLst/>
            <a:gdLst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6100" h="374161">
                <a:moveTo>
                  <a:pt x="0" y="145561"/>
                </a:moveTo>
                <a:lnTo>
                  <a:pt x="0" y="374161"/>
                </a:lnTo>
                <a:cubicBezTo>
                  <a:pt x="122114" y="599017"/>
                  <a:pt x="204030" y="175847"/>
                  <a:pt x="341313" y="17585"/>
                </a:cubicBezTo>
                <a:cubicBezTo>
                  <a:pt x="480114" y="-87923"/>
                  <a:pt x="520312" y="60569"/>
                  <a:pt x="546100" y="57638"/>
                </a:cubicBezTo>
                <a:lnTo>
                  <a:pt x="546100" y="0"/>
                </a:lnTo>
                <a:cubicBezTo>
                  <a:pt x="372410" y="-378069"/>
                  <a:pt x="139559" y="506046"/>
                  <a:pt x="0" y="145561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50000"/>
                  <a:alpha val="50000"/>
                </a:schemeClr>
              </a:gs>
              <a:gs pos="50000">
                <a:schemeClr val="accent1">
                  <a:lumMod val="5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reeform 9"/>
          <p:cNvSpPr/>
          <p:nvPr userDrawn="1"/>
        </p:nvSpPr>
        <p:spPr>
          <a:xfrm flipH="1">
            <a:off x="0" y="926864"/>
            <a:ext cx="9144000" cy="692856"/>
          </a:xfrm>
          <a:custGeom>
            <a:avLst/>
            <a:gdLst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426915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58517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58517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177406 h 511514"/>
              <a:gd name="connsiteX1" fmla="*/ 0 w 546100"/>
              <a:gd name="connsiteY1" fmla="*/ 511514 h 511514"/>
              <a:gd name="connsiteX2" fmla="*/ 304906 w 546100"/>
              <a:gd name="connsiteY2" fmla="*/ 49430 h 511514"/>
              <a:gd name="connsiteX3" fmla="*/ 546100 w 546100"/>
              <a:gd name="connsiteY3" fmla="*/ 36730 h 511514"/>
              <a:gd name="connsiteX4" fmla="*/ 546100 w 546100"/>
              <a:gd name="connsiteY4" fmla="*/ 0 h 511514"/>
              <a:gd name="connsiteX5" fmla="*/ 0 w 546100"/>
              <a:gd name="connsiteY5" fmla="*/ 177406 h 511514"/>
              <a:gd name="connsiteX0" fmla="*/ 0 w 546100"/>
              <a:gd name="connsiteY0" fmla="*/ 177406 h 1875164"/>
              <a:gd name="connsiteX1" fmla="*/ 0 w 546100"/>
              <a:gd name="connsiteY1" fmla="*/ 511514 h 1875164"/>
              <a:gd name="connsiteX2" fmla="*/ 304906 w 546100"/>
              <a:gd name="connsiteY2" fmla="*/ 49430 h 1875164"/>
              <a:gd name="connsiteX3" fmla="*/ 546100 w 546100"/>
              <a:gd name="connsiteY3" fmla="*/ 36730 h 1875164"/>
              <a:gd name="connsiteX4" fmla="*/ 546100 w 546100"/>
              <a:gd name="connsiteY4" fmla="*/ 0 h 1875164"/>
              <a:gd name="connsiteX5" fmla="*/ 295804 w 546100"/>
              <a:gd name="connsiteY5" fmla="*/ 1875164 h 1875164"/>
              <a:gd name="connsiteX6" fmla="*/ 0 w 546100"/>
              <a:gd name="connsiteY6" fmla="*/ 177406 h 1875164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121009 h 595793"/>
              <a:gd name="connsiteX4" fmla="*/ 546100 w 546100"/>
              <a:gd name="connsiteY4" fmla="*/ 84279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121009 h 595793"/>
              <a:gd name="connsiteX4" fmla="*/ 546100 w 546100"/>
              <a:gd name="connsiteY4" fmla="*/ 84279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278165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6100" h="595793">
                <a:moveTo>
                  <a:pt x="0" y="261685"/>
                </a:moveTo>
                <a:lnTo>
                  <a:pt x="0" y="595793"/>
                </a:lnTo>
                <a:cubicBezTo>
                  <a:pt x="123631" y="609634"/>
                  <a:pt x="167623" y="291971"/>
                  <a:pt x="304906" y="133709"/>
                </a:cubicBezTo>
                <a:cubicBezTo>
                  <a:pt x="463427" y="-94891"/>
                  <a:pt x="520312" y="238959"/>
                  <a:pt x="546100" y="236028"/>
                </a:cubicBezTo>
                <a:cubicBezTo>
                  <a:pt x="546100" y="223785"/>
                  <a:pt x="546858" y="179937"/>
                  <a:pt x="546100" y="72882"/>
                </a:cubicBezTo>
                <a:cubicBezTo>
                  <a:pt x="521070" y="6688"/>
                  <a:pt x="420194" y="-155983"/>
                  <a:pt x="332211" y="0"/>
                </a:cubicBezTo>
                <a:cubicBezTo>
                  <a:pt x="241194" y="50637"/>
                  <a:pt x="84949" y="531100"/>
                  <a:pt x="0" y="261685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Freeform 10"/>
          <p:cNvSpPr/>
          <p:nvPr userDrawn="1"/>
        </p:nvSpPr>
        <p:spPr>
          <a:xfrm flipH="1">
            <a:off x="0" y="1020995"/>
            <a:ext cx="9144000" cy="789425"/>
          </a:xfrm>
          <a:custGeom>
            <a:avLst/>
            <a:gdLst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426915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58517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58517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177406 h 511514"/>
              <a:gd name="connsiteX1" fmla="*/ 0 w 546100"/>
              <a:gd name="connsiteY1" fmla="*/ 511514 h 511514"/>
              <a:gd name="connsiteX2" fmla="*/ 304906 w 546100"/>
              <a:gd name="connsiteY2" fmla="*/ 49430 h 511514"/>
              <a:gd name="connsiteX3" fmla="*/ 546100 w 546100"/>
              <a:gd name="connsiteY3" fmla="*/ 36730 h 511514"/>
              <a:gd name="connsiteX4" fmla="*/ 546100 w 546100"/>
              <a:gd name="connsiteY4" fmla="*/ 0 h 511514"/>
              <a:gd name="connsiteX5" fmla="*/ 0 w 546100"/>
              <a:gd name="connsiteY5" fmla="*/ 177406 h 511514"/>
              <a:gd name="connsiteX0" fmla="*/ 0 w 546100"/>
              <a:gd name="connsiteY0" fmla="*/ 177406 h 1875164"/>
              <a:gd name="connsiteX1" fmla="*/ 0 w 546100"/>
              <a:gd name="connsiteY1" fmla="*/ 511514 h 1875164"/>
              <a:gd name="connsiteX2" fmla="*/ 304906 w 546100"/>
              <a:gd name="connsiteY2" fmla="*/ 49430 h 1875164"/>
              <a:gd name="connsiteX3" fmla="*/ 546100 w 546100"/>
              <a:gd name="connsiteY3" fmla="*/ 36730 h 1875164"/>
              <a:gd name="connsiteX4" fmla="*/ 546100 w 546100"/>
              <a:gd name="connsiteY4" fmla="*/ 0 h 1875164"/>
              <a:gd name="connsiteX5" fmla="*/ 295804 w 546100"/>
              <a:gd name="connsiteY5" fmla="*/ 1875164 h 1875164"/>
              <a:gd name="connsiteX6" fmla="*/ 0 w 546100"/>
              <a:gd name="connsiteY6" fmla="*/ 177406 h 1875164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121009 h 595793"/>
              <a:gd name="connsiteX4" fmla="*/ 546100 w 546100"/>
              <a:gd name="connsiteY4" fmla="*/ 84279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121009 h 595793"/>
              <a:gd name="connsiteX4" fmla="*/ 546100 w 546100"/>
              <a:gd name="connsiteY4" fmla="*/ 84279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278165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6100" h="595793">
                <a:moveTo>
                  <a:pt x="0" y="261685"/>
                </a:moveTo>
                <a:lnTo>
                  <a:pt x="0" y="595793"/>
                </a:lnTo>
                <a:cubicBezTo>
                  <a:pt x="123631" y="609634"/>
                  <a:pt x="167623" y="291971"/>
                  <a:pt x="304906" y="133709"/>
                </a:cubicBezTo>
                <a:cubicBezTo>
                  <a:pt x="463427" y="-94891"/>
                  <a:pt x="520312" y="238959"/>
                  <a:pt x="546100" y="236028"/>
                </a:cubicBezTo>
                <a:cubicBezTo>
                  <a:pt x="546100" y="223785"/>
                  <a:pt x="546858" y="179937"/>
                  <a:pt x="546100" y="72882"/>
                </a:cubicBezTo>
                <a:cubicBezTo>
                  <a:pt x="521070" y="6688"/>
                  <a:pt x="420194" y="-155983"/>
                  <a:pt x="332211" y="0"/>
                </a:cubicBezTo>
                <a:cubicBezTo>
                  <a:pt x="241194" y="50637"/>
                  <a:pt x="84949" y="531100"/>
                  <a:pt x="0" y="261685"/>
                </a:cubicBezTo>
                <a:close/>
              </a:path>
            </a:pathLst>
          </a:custGeom>
          <a:gradFill>
            <a:gsLst>
              <a:gs pos="77000">
                <a:schemeClr val="accent1">
                  <a:lumMod val="60000"/>
                  <a:lumOff val="40000"/>
                  <a:alpha val="12000"/>
                </a:schemeClr>
              </a:gs>
              <a:gs pos="50000">
                <a:schemeClr val="accent1"/>
              </a:gs>
              <a:gs pos="0">
                <a:schemeClr val="accent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>
            <a:lvl1pPr>
              <a:defRPr b="1">
                <a:solidFill>
                  <a:srgbClr val="FFC000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Freeform 12"/>
          <p:cNvSpPr/>
          <p:nvPr userDrawn="1"/>
        </p:nvSpPr>
        <p:spPr>
          <a:xfrm>
            <a:off x="-12700" y="-12700"/>
            <a:ext cx="9156700" cy="1689100"/>
          </a:xfrm>
          <a:custGeom>
            <a:avLst/>
            <a:gdLst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83362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83362 h 114300"/>
              <a:gd name="connsiteX4" fmla="*/ 0 w 889000"/>
              <a:gd name="connsiteY4" fmla="*/ 0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9000" h="114300">
                <a:moveTo>
                  <a:pt x="0" y="0"/>
                </a:moveTo>
                <a:lnTo>
                  <a:pt x="889000" y="0"/>
                </a:lnTo>
                <a:lnTo>
                  <a:pt x="889000" y="114300"/>
                </a:lnTo>
                <a:cubicBezTo>
                  <a:pt x="592667" y="114300"/>
                  <a:pt x="256876" y="57580"/>
                  <a:pt x="0" y="83362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Freeform 7"/>
          <p:cNvSpPr/>
          <p:nvPr userDrawn="1"/>
        </p:nvSpPr>
        <p:spPr>
          <a:xfrm flipH="1">
            <a:off x="0" y="908720"/>
            <a:ext cx="9171432" cy="457200"/>
          </a:xfrm>
          <a:custGeom>
            <a:avLst/>
            <a:gdLst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6100" h="374161">
                <a:moveTo>
                  <a:pt x="0" y="145561"/>
                </a:moveTo>
                <a:lnTo>
                  <a:pt x="0" y="374161"/>
                </a:lnTo>
                <a:cubicBezTo>
                  <a:pt x="122114" y="599017"/>
                  <a:pt x="204030" y="175847"/>
                  <a:pt x="341313" y="17585"/>
                </a:cubicBezTo>
                <a:cubicBezTo>
                  <a:pt x="480114" y="-87923"/>
                  <a:pt x="520312" y="60569"/>
                  <a:pt x="546100" y="57638"/>
                </a:cubicBezTo>
                <a:lnTo>
                  <a:pt x="546100" y="0"/>
                </a:lnTo>
                <a:cubicBezTo>
                  <a:pt x="372410" y="-378069"/>
                  <a:pt x="139559" y="506046"/>
                  <a:pt x="0" y="145561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50000"/>
                  <a:alpha val="50000"/>
                </a:schemeClr>
              </a:gs>
              <a:gs pos="50000">
                <a:schemeClr val="accent1">
                  <a:lumMod val="5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reeform 9"/>
          <p:cNvSpPr/>
          <p:nvPr userDrawn="1"/>
        </p:nvSpPr>
        <p:spPr>
          <a:xfrm flipH="1">
            <a:off x="0" y="926864"/>
            <a:ext cx="9144000" cy="692856"/>
          </a:xfrm>
          <a:custGeom>
            <a:avLst/>
            <a:gdLst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426915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58517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58517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177406 h 511514"/>
              <a:gd name="connsiteX1" fmla="*/ 0 w 546100"/>
              <a:gd name="connsiteY1" fmla="*/ 511514 h 511514"/>
              <a:gd name="connsiteX2" fmla="*/ 304906 w 546100"/>
              <a:gd name="connsiteY2" fmla="*/ 49430 h 511514"/>
              <a:gd name="connsiteX3" fmla="*/ 546100 w 546100"/>
              <a:gd name="connsiteY3" fmla="*/ 36730 h 511514"/>
              <a:gd name="connsiteX4" fmla="*/ 546100 w 546100"/>
              <a:gd name="connsiteY4" fmla="*/ 0 h 511514"/>
              <a:gd name="connsiteX5" fmla="*/ 0 w 546100"/>
              <a:gd name="connsiteY5" fmla="*/ 177406 h 511514"/>
              <a:gd name="connsiteX0" fmla="*/ 0 w 546100"/>
              <a:gd name="connsiteY0" fmla="*/ 177406 h 1875164"/>
              <a:gd name="connsiteX1" fmla="*/ 0 w 546100"/>
              <a:gd name="connsiteY1" fmla="*/ 511514 h 1875164"/>
              <a:gd name="connsiteX2" fmla="*/ 304906 w 546100"/>
              <a:gd name="connsiteY2" fmla="*/ 49430 h 1875164"/>
              <a:gd name="connsiteX3" fmla="*/ 546100 w 546100"/>
              <a:gd name="connsiteY3" fmla="*/ 36730 h 1875164"/>
              <a:gd name="connsiteX4" fmla="*/ 546100 w 546100"/>
              <a:gd name="connsiteY4" fmla="*/ 0 h 1875164"/>
              <a:gd name="connsiteX5" fmla="*/ 295804 w 546100"/>
              <a:gd name="connsiteY5" fmla="*/ 1875164 h 1875164"/>
              <a:gd name="connsiteX6" fmla="*/ 0 w 546100"/>
              <a:gd name="connsiteY6" fmla="*/ 177406 h 1875164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121009 h 595793"/>
              <a:gd name="connsiteX4" fmla="*/ 546100 w 546100"/>
              <a:gd name="connsiteY4" fmla="*/ 84279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121009 h 595793"/>
              <a:gd name="connsiteX4" fmla="*/ 546100 w 546100"/>
              <a:gd name="connsiteY4" fmla="*/ 84279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278165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6100" h="595793">
                <a:moveTo>
                  <a:pt x="0" y="261685"/>
                </a:moveTo>
                <a:lnTo>
                  <a:pt x="0" y="595793"/>
                </a:lnTo>
                <a:cubicBezTo>
                  <a:pt x="123631" y="609634"/>
                  <a:pt x="167623" y="291971"/>
                  <a:pt x="304906" y="133709"/>
                </a:cubicBezTo>
                <a:cubicBezTo>
                  <a:pt x="463427" y="-94891"/>
                  <a:pt x="520312" y="238959"/>
                  <a:pt x="546100" y="236028"/>
                </a:cubicBezTo>
                <a:cubicBezTo>
                  <a:pt x="546100" y="223785"/>
                  <a:pt x="546858" y="179937"/>
                  <a:pt x="546100" y="72882"/>
                </a:cubicBezTo>
                <a:cubicBezTo>
                  <a:pt x="521070" y="6688"/>
                  <a:pt x="420194" y="-155983"/>
                  <a:pt x="332211" y="0"/>
                </a:cubicBezTo>
                <a:cubicBezTo>
                  <a:pt x="241194" y="50637"/>
                  <a:pt x="84949" y="531100"/>
                  <a:pt x="0" y="261685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Freeform 10"/>
          <p:cNvSpPr/>
          <p:nvPr userDrawn="1"/>
        </p:nvSpPr>
        <p:spPr>
          <a:xfrm flipH="1">
            <a:off x="0" y="1020995"/>
            <a:ext cx="9144000" cy="789425"/>
          </a:xfrm>
          <a:custGeom>
            <a:avLst/>
            <a:gdLst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426915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58517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58517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177406 h 511514"/>
              <a:gd name="connsiteX1" fmla="*/ 0 w 546100"/>
              <a:gd name="connsiteY1" fmla="*/ 511514 h 511514"/>
              <a:gd name="connsiteX2" fmla="*/ 304906 w 546100"/>
              <a:gd name="connsiteY2" fmla="*/ 49430 h 511514"/>
              <a:gd name="connsiteX3" fmla="*/ 546100 w 546100"/>
              <a:gd name="connsiteY3" fmla="*/ 36730 h 511514"/>
              <a:gd name="connsiteX4" fmla="*/ 546100 w 546100"/>
              <a:gd name="connsiteY4" fmla="*/ 0 h 511514"/>
              <a:gd name="connsiteX5" fmla="*/ 0 w 546100"/>
              <a:gd name="connsiteY5" fmla="*/ 177406 h 511514"/>
              <a:gd name="connsiteX0" fmla="*/ 0 w 546100"/>
              <a:gd name="connsiteY0" fmla="*/ 177406 h 1875164"/>
              <a:gd name="connsiteX1" fmla="*/ 0 w 546100"/>
              <a:gd name="connsiteY1" fmla="*/ 511514 h 1875164"/>
              <a:gd name="connsiteX2" fmla="*/ 304906 w 546100"/>
              <a:gd name="connsiteY2" fmla="*/ 49430 h 1875164"/>
              <a:gd name="connsiteX3" fmla="*/ 546100 w 546100"/>
              <a:gd name="connsiteY3" fmla="*/ 36730 h 1875164"/>
              <a:gd name="connsiteX4" fmla="*/ 546100 w 546100"/>
              <a:gd name="connsiteY4" fmla="*/ 0 h 1875164"/>
              <a:gd name="connsiteX5" fmla="*/ 295804 w 546100"/>
              <a:gd name="connsiteY5" fmla="*/ 1875164 h 1875164"/>
              <a:gd name="connsiteX6" fmla="*/ 0 w 546100"/>
              <a:gd name="connsiteY6" fmla="*/ 177406 h 1875164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121009 h 595793"/>
              <a:gd name="connsiteX4" fmla="*/ 546100 w 546100"/>
              <a:gd name="connsiteY4" fmla="*/ 84279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121009 h 595793"/>
              <a:gd name="connsiteX4" fmla="*/ 546100 w 546100"/>
              <a:gd name="connsiteY4" fmla="*/ 84279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278165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6100" h="595793">
                <a:moveTo>
                  <a:pt x="0" y="261685"/>
                </a:moveTo>
                <a:lnTo>
                  <a:pt x="0" y="595793"/>
                </a:lnTo>
                <a:cubicBezTo>
                  <a:pt x="123631" y="609634"/>
                  <a:pt x="167623" y="291971"/>
                  <a:pt x="304906" y="133709"/>
                </a:cubicBezTo>
                <a:cubicBezTo>
                  <a:pt x="463427" y="-94891"/>
                  <a:pt x="520312" y="238959"/>
                  <a:pt x="546100" y="236028"/>
                </a:cubicBezTo>
                <a:cubicBezTo>
                  <a:pt x="546100" y="223785"/>
                  <a:pt x="546858" y="179937"/>
                  <a:pt x="546100" y="72882"/>
                </a:cubicBezTo>
                <a:cubicBezTo>
                  <a:pt x="521070" y="6688"/>
                  <a:pt x="420194" y="-155983"/>
                  <a:pt x="332211" y="0"/>
                </a:cubicBezTo>
                <a:cubicBezTo>
                  <a:pt x="241194" y="50637"/>
                  <a:pt x="84949" y="531100"/>
                  <a:pt x="0" y="261685"/>
                </a:cubicBezTo>
                <a:close/>
              </a:path>
            </a:pathLst>
          </a:custGeom>
          <a:gradFill>
            <a:gsLst>
              <a:gs pos="77000">
                <a:schemeClr val="accent1">
                  <a:lumMod val="60000"/>
                  <a:lumOff val="40000"/>
                  <a:alpha val="12000"/>
                </a:schemeClr>
              </a:gs>
              <a:gs pos="50000">
                <a:schemeClr val="accent1"/>
              </a:gs>
              <a:gs pos="0">
                <a:schemeClr val="accent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>
            <a:lvl1pPr>
              <a:defRPr b="1">
                <a:solidFill>
                  <a:srgbClr val="FFC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179512" y="64482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9FD0D5D5-A57B-45E2-846C-BF821E9C3B74}" type="datetime1">
              <a:rPr lang="en-US" smtClean="0"/>
              <a:t>12/06/2013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ED2E59F6-6CE9-4A28-ADD3-A9072007EACF}" type="slidenum">
              <a:rPr lang="en-US" smtClean="0"/>
              <a:pPr/>
              <a:t>‹#›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16"/>
          <p:cNvSpPr txBox="1">
            <a:spLocks noChangeArrowheads="1"/>
          </p:cNvSpPr>
          <p:nvPr userDrawn="1"/>
        </p:nvSpPr>
        <p:spPr bwMode="auto">
          <a:xfrm>
            <a:off x="6876256" y="6663175"/>
            <a:ext cx="2339405" cy="222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8620" tIns="64310" rIns="128620" bIns="64310">
            <a:spAutoFit/>
          </a:bodyPr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" b="1" dirty="0">
                <a:solidFill>
                  <a:srgbClr val="6699FF"/>
                </a:solidFill>
                <a:latin typeface="Arial Black" pitchFamily="34" charset="0"/>
              </a:rPr>
              <a:t>I</a:t>
            </a:r>
            <a:r>
              <a:rPr lang="en-US" sz="600" b="1" dirty="0">
                <a:solidFill>
                  <a:srgbClr val="4D4D4D"/>
                </a:solidFill>
                <a:latin typeface="Arial Black" pitchFamily="34" charset="0"/>
              </a:rPr>
              <a:t>NKOMATI </a:t>
            </a:r>
            <a:r>
              <a:rPr lang="en-US" sz="600" b="1" dirty="0">
                <a:solidFill>
                  <a:srgbClr val="6699FF"/>
                </a:solidFill>
                <a:latin typeface="Arial Black" pitchFamily="34" charset="0"/>
              </a:rPr>
              <a:t>C</a:t>
            </a:r>
            <a:r>
              <a:rPr lang="en-US" sz="600" b="1" dirty="0">
                <a:solidFill>
                  <a:srgbClr val="4D4D4D"/>
                </a:solidFill>
                <a:latin typeface="Arial Black" pitchFamily="34" charset="0"/>
              </a:rPr>
              <a:t>ATCHMENT </a:t>
            </a:r>
            <a:r>
              <a:rPr lang="en-US" sz="600" b="1" dirty="0">
                <a:solidFill>
                  <a:srgbClr val="6699FF"/>
                </a:solidFill>
                <a:latin typeface="Arial Black" pitchFamily="34" charset="0"/>
              </a:rPr>
              <a:t>M</a:t>
            </a:r>
            <a:r>
              <a:rPr lang="en-US" sz="600" b="1" dirty="0">
                <a:solidFill>
                  <a:srgbClr val="4D4D4D"/>
                </a:solidFill>
                <a:latin typeface="Arial Black" pitchFamily="34" charset="0"/>
              </a:rPr>
              <a:t>ANAGEMENT </a:t>
            </a:r>
            <a:r>
              <a:rPr lang="en-US" sz="600" b="1" dirty="0">
                <a:solidFill>
                  <a:srgbClr val="6699FF"/>
                </a:solidFill>
                <a:latin typeface="Arial Black" pitchFamily="34" charset="0"/>
              </a:rPr>
              <a:t>A</a:t>
            </a:r>
            <a:r>
              <a:rPr lang="en-US" sz="600" b="1" dirty="0">
                <a:solidFill>
                  <a:srgbClr val="4D4D4D"/>
                </a:solidFill>
                <a:latin typeface="Arial Black" pitchFamily="34" charset="0"/>
              </a:rPr>
              <a:t>GENCY</a:t>
            </a:r>
          </a:p>
        </p:txBody>
      </p:sp>
      <p:pic>
        <p:nvPicPr>
          <p:cNvPr id="14" name="Picture 21" descr="ICMA Logo-no_text"/>
          <p:cNvPicPr>
            <a:picLocks noChangeAspect="1" noChangeArrowheads="1"/>
          </p:cNvPicPr>
          <p:nvPr userDrawn="1"/>
        </p:nvPicPr>
        <p:blipFill>
          <a:blip r:embed="rId2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60432" y="6430218"/>
            <a:ext cx="52998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7"/>
          <p:cNvSpPr/>
          <p:nvPr userDrawn="1"/>
        </p:nvSpPr>
        <p:spPr>
          <a:xfrm rot="5400000">
            <a:off x="-1180192" y="2584450"/>
            <a:ext cx="6858000" cy="1689100"/>
          </a:xfrm>
          <a:custGeom>
            <a:avLst/>
            <a:gdLst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83362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83362 h 114300"/>
              <a:gd name="connsiteX4" fmla="*/ 0 w 889000"/>
              <a:gd name="connsiteY4" fmla="*/ 0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9000" h="114300">
                <a:moveTo>
                  <a:pt x="0" y="0"/>
                </a:moveTo>
                <a:lnTo>
                  <a:pt x="889000" y="0"/>
                </a:lnTo>
                <a:lnTo>
                  <a:pt x="889000" y="114300"/>
                </a:lnTo>
                <a:cubicBezTo>
                  <a:pt x="592667" y="114300"/>
                  <a:pt x="256876" y="57580"/>
                  <a:pt x="0" y="8336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15" name="Group 14"/>
          <p:cNvGrpSpPr/>
          <p:nvPr userDrawn="1"/>
        </p:nvGrpSpPr>
        <p:grpSpPr>
          <a:xfrm rot="16200000" flipH="1" flipV="1">
            <a:off x="-2804864" y="2984376"/>
            <a:ext cx="6858003" cy="889249"/>
            <a:chOff x="-2" y="2042738"/>
            <a:chExt cx="9171436" cy="889249"/>
          </a:xfrm>
        </p:grpSpPr>
        <p:sp>
          <p:nvSpPr>
            <p:cNvPr id="8" name="Freeform 7"/>
            <p:cNvSpPr/>
            <p:nvPr userDrawn="1"/>
          </p:nvSpPr>
          <p:spPr>
            <a:xfrm flipH="1">
              <a:off x="-1" y="2042738"/>
              <a:ext cx="9171435" cy="457200"/>
            </a:xfrm>
            <a:custGeom>
              <a:avLst/>
              <a:gdLst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6100" h="374161">
                  <a:moveTo>
                    <a:pt x="0" y="145561"/>
                  </a:moveTo>
                  <a:lnTo>
                    <a:pt x="0" y="374161"/>
                  </a:lnTo>
                  <a:cubicBezTo>
                    <a:pt x="122114" y="599017"/>
                    <a:pt x="204030" y="175847"/>
                    <a:pt x="341313" y="17585"/>
                  </a:cubicBezTo>
                  <a:cubicBezTo>
                    <a:pt x="480114" y="-87923"/>
                    <a:pt x="520312" y="60569"/>
                    <a:pt x="546100" y="57638"/>
                  </a:cubicBezTo>
                  <a:lnTo>
                    <a:pt x="546100" y="0"/>
                  </a:lnTo>
                  <a:cubicBezTo>
                    <a:pt x="372410" y="-378069"/>
                    <a:pt x="139559" y="506046"/>
                    <a:pt x="0" y="14556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50000"/>
                    <a:alpha val="50000"/>
                  </a:schemeClr>
                </a:gs>
                <a:gs pos="50000">
                  <a:schemeClr val="accent1">
                    <a:lumMod val="5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Freeform 9"/>
            <p:cNvSpPr/>
            <p:nvPr userDrawn="1"/>
          </p:nvSpPr>
          <p:spPr>
            <a:xfrm flipH="1">
              <a:off x="-1" y="2048429"/>
              <a:ext cx="9171435" cy="692856"/>
            </a:xfrm>
            <a:custGeom>
              <a:avLst/>
              <a:gdLst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426915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58517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58517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177406 h 511514"/>
                <a:gd name="connsiteX1" fmla="*/ 0 w 546100"/>
                <a:gd name="connsiteY1" fmla="*/ 511514 h 511514"/>
                <a:gd name="connsiteX2" fmla="*/ 304906 w 546100"/>
                <a:gd name="connsiteY2" fmla="*/ 49430 h 511514"/>
                <a:gd name="connsiteX3" fmla="*/ 546100 w 546100"/>
                <a:gd name="connsiteY3" fmla="*/ 36730 h 511514"/>
                <a:gd name="connsiteX4" fmla="*/ 546100 w 546100"/>
                <a:gd name="connsiteY4" fmla="*/ 0 h 511514"/>
                <a:gd name="connsiteX5" fmla="*/ 0 w 546100"/>
                <a:gd name="connsiteY5" fmla="*/ 177406 h 511514"/>
                <a:gd name="connsiteX0" fmla="*/ 0 w 546100"/>
                <a:gd name="connsiteY0" fmla="*/ 177406 h 1875164"/>
                <a:gd name="connsiteX1" fmla="*/ 0 w 546100"/>
                <a:gd name="connsiteY1" fmla="*/ 511514 h 1875164"/>
                <a:gd name="connsiteX2" fmla="*/ 304906 w 546100"/>
                <a:gd name="connsiteY2" fmla="*/ 49430 h 1875164"/>
                <a:gd name="connsiteX3" fmla="*/ 546100 w 546100"/>
                <a:gd name="connsiteY3" fmla="*/ 36730 h 1875164"/>
                <a:gd name="connsiteX4" fmla="*/ 546100 w 546100"/>
                <a:gd name="connsiteY4" fmla="*/ 0 h 1875164"/>
                <a:gd name="connsiteX5" fmla="*/ 295804 w 546100"/>
                <a:gd name="connsiteY5" fmla="*/ 1875164 h 1875164"/>
                <a:gd name="connsiteX6" fmla="*/ 0 w 546100"/>
                <a:gd name="connsiteY6" fmla="*/ 177406 h 1875164"/>
                <a:gd name="connsiteX0" fmla="*/ 0 w 546100"/>
                <a:gd name="connsiteY0" fmla="*/ 261685 h 595793"/>
                <a:gd name="connsiteX1" fmla="*/ 0 w 546100"/>
                <a:gd name="connsiteY1" fmla="*/ 595793 h 595793"/>
                <a:gd name="connsiteX2" fmla="*/ 304906 w 546100"/>
                <a:gd name="connsiteY2" fmla="*/ 133709 h 595793"/>
                <a:gd name="connsiteX3" fmla="*/ 546100 w 546100"/>
                <a:gd name="connsiteY3" fmla="*/ 121009 h 595793"/>
                <a:gd name="connsiteX4" fmla="*/ 546100 w 546100"/>
                <a:gd name="connsiteY4" fmla="*/ 84279 h 595793"/>
                <a:gd name="connsiteX5" fmla="*/ 332211 w 546100"/>
                <a:gd name="connsiteY5" fmla="*/ 0 h 595793"/>
                <a:gd name="connsiteX6" fmla="*/ 0 w 546100"/>
                <a:gd name="connsiteY6" fmla="*/ 261685 h 595793"/>
                <a:gd name="connsiteX0" fmla="*/ 0 w 546100"/>
                <a:gd name="connsiteY0" fmla="*/ 261685 h 595793"/>
                <a:gd name="connsiteX1" fmla="*/ 0 w 546100"/>
                <a:gd name="connsiteY1" fmla="*/ 595793 h 595793"/>
                <a:gd name="connsiteX2" fmla="*/ 304906 w 546100"/>
                <a:gd name="connsiteY2" fmla="*/ 133709 h 595793"/>
                <a:gd name="connsiteX3" fmla="*/ 546100 w 546100"/>
                <a:gd name="connsiteY3" fmla="*/ 121009 h 595793"/>
                <a:gd name="connsiteX4" fmla="*/ 546100 w 546100"/>
                <a:gd name="connsiteY4" fmla="*/ 84279 h 595793"/>
                <a:gd name="connsiteX5" fmla="*/ 332211 w 546100"/>
                <a:gd name="connsiteY5" fmla="*/ 0 h 595793"/>
                <a:gd name="connsiteX6" fmla="*/ 0 w 546100"/>
                <a:gd name="connsiteY6" fmla="*/ 261685 h 595793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332211 w 546100"/>
                <a:gd name="connsiteY5" fmla="*/ 42137 h 637930"/>
                <a:gd name="connsiteX6" fmla="*/ 0 w 546100"/>
                <a:gd name="connsiteY6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332211 w 546100"/>
                <a:gd name="connsiteY5" fmla="*/ 42137 h 637930"/>
                <a:gd name="connsiteX6" fmla="*/ 0 w 546100"/>
                <a:gd name="connsiteY6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332211 w 546100"/>
                <a:gd name="connsiteY5" fmla="*/ 42137 h 637930"/>
                <a:gd name="connsiteX6" fmla="*/ 0 w 546100"/>
                <a:gd name="connsiteY6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332211 w 546100"/>
                <a:gd name="connsiteY5" fmla="*/ 42137 h 637930"/>
                <a:gd name="connsiteX6" fmla="*/ 0 w 546100"/>
                <a:gd name="connsiteY6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332211 w 546100"/>
                <a:gd name="connsiteY5" fmla="*/ 42137 h 637930"/>
                <a:gd name="connsiteX6" fmla="*/ 0 w 546100"/>
                <a:gd name="connsiteY6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332211 w 546100"/>
                <a:gd name="connsiteY5" fmla="*/ 42137 h 637930"/>
                <a:gd name="connsiteX6" fmla="*/ 0 w 546100"/>
                <a:gd name="connsiteY6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332211 w 546100"/>
                <a:gd name="connsiteY5" fmla="*/ 42137 h 637930"/>
                <a:gd name="connsiteX6" fmla="*/ 0 w 546100"/>
                <a:gd name="connsiteY6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332211 w 546100"/>
                <a:gd name="connsiteY5" fmla="*/ 42137 h 637930"/>
                <a:gd name="connsiteX6" fmla="*/ 0 w 546100"/>
                <a:gd name="connsiteY6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278165 h 637930"/>
                <a:gd name="connsiteX4" fmla="*/ 546100 w 546100"/>
                <a:gd name="connsiteY4" fmla="*/ 0 h 637930"/>
                <a:gd name="connsiteX5" fmla="*/ 332211 w 546100"/>
                <a:gd name="connsiteY5" fmla="*/ 42137 h 637930"/>
                <a:gd name="connsiteX6" fmla="*/ 0 w 546100"/>
                <a:gd name="connsiteY6" fmla="*/ 303822 h 637930"/>
                <a:gd name="connsiteX0" fmla="*/ 0 w 546100"/>
                <a:gd name="connsiteY0" fmla="*/ 261685 h 595793"/>
                <a:gd name="connsiteX1" fmla="*/ 0 w 546100"/>
                <a:gd name="connsiteY1" fmla="*/ 595793 h 595793"/>
                <a:gd name="connsiteX2" fmla="*/ 304906 w 546100"/>
                <a:gd name="connsiteY2" fmla="*/ 133709 h 595793"/>
                <a:gd name="connsiteX3" fmla="*/ 546100 w 546100"/>
                <a:gd name="connsiteY3" fmla="*/ 236028 h 595793"/>
                <a:gd name="connsiteX4" fmla="*/ 546100 w 546100"/>
                <a:gd name="connsiteY4" fmla="*/ 72882 h 595793"/>
                <a:gd name="connsiteX5" fmla="*/ 332211 w 546100"/>
                <a:gd name="connsiteY5" fmla="*/ 0 h 595793"/>
                <a:gd name="connsiteX6" fmla="*/ 0 w 546100"/>
                <a:gd name="connsiteY6" fmla="*/ 261685 h 595793"/>
                <a:gd name="connsiteX0" fmla="*/ 0 w 546100"/>
                <a:gd name="connsiteY0" fmla="*/ 261685 h 595793"/>
                <a:gd name="connsiteX1" fmla="*/ 0 w 546100"/>
                <a:gd name="connsiteY1" fmla="*/ 595793 h 595793"/>
                <a:gd name="connsiteX2" fmla="*/ 304906 w 546100"/>
                <a:gd name="connsiteY2" fmla="*/ 133709 h 595793"/>
                <a:gd name="connsiteX3" fmla="*/ 546100 w 546100"/>
                <a:gd name="connsiteY3" fmla="*/ 236028 h 595793"/>
                <a:gd name="connsiteX4" fmla="*/ 546100 w 546100"/>
                <a:gd name="connsiteY4" fmla="*/ 72882 h 595793"/>
                <a:gd name="connsiteX5" fmla="*/ 332211 w 546100"/>
                <a:gd name="connsiteY5" fmla="*/ 0 h 595793"/>
                <a:gd name="connsiteX6" fmla="*/ 0 w 546100"/>
                <a:gd name="connsiteY6" fmla="*/ 261685 h 595793"/>
                <a:gd name="connsiteX0" fmla="*/ 0 w 546100"/>
                <a:gd name="connsiteY0" fmla="*/ 261685 h 595793"/>
                <a:gd name="connsiteX1" fmla="*/ 0 w 546100"/>
                <a:gd name="connsiteY1" fmla="*/ 595793 h 595793"/>
                <a:gd name="connsiteX2" fmla="*/ 304906 w 546100"/>
                <a:gd name="connsiteY2" fmla="*/ 133709 h 595793"/>
                <a:gd name="connsiteX3" fmla="*/ 546100 w 546100"/>
                <a:gd name="connsiteY3" fmla="*/ 236028 h 595793"/>
                <a:gd name="connsiteX4" fmla="*/ 546100 w 546100"/>
                <a:gd name="connsiteY4" fmla="*/ 72882 h 595793"/>
                <a:gd name="connsiteX5" fmla="*/ 332211 w 546100"/>
                <a:gd name="connsiteY5" fmla="*/ 0 h 595793"/>
                <a:gd name="connsiteX6" fmla="*/ 0 w 546100"/>
                <a:gd name="connsiteY6" fmla="*/ 261685 h 595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6100" h="595793">
                  <a:moveTo>
                    <a:pt x="0" y="261685"/>
                  </a:moveTo>
                  <a:lnTo>
                    <a:pt x="0" y="595793"/>
                  </a:lnTo>
                  <a:cubicBezTo>
                    <a:pt x="123631" y="609634"/>
                    <a:pt x="167623" y="291971"/>
                    <a:pt x="304906" y="133709"/>
                  </a:cubicBezTo>
                  <a:cubicBezTo>
                    <a:pt x="463427" y="-94891"/>
                    <a:pt x="520312" y="238959"/>
                    <a:pt x="546100" y="236028"/>
                  </a:cubicBezTo>
                  <a:cubicBezTo>
                    <a:pt x="546100" y="223785"/>
                    <a:pt x="546858" y="179937"/>
                    <a:pt x="546100" y="72882"/>
                  </a:cubicBezTo>
                  <a:cubicBezTo>
                    <a:pt x="521070" y="6688"/>
                    <a:pt x="420194" y="-155983"/>
                    <a:pt x="332211" y="0"/>
                  </a:cubicBezTo>
                  <a:cubicBezTo>
                    <a:pt x="241194" y="50637"/>
                    <a:pt x="84949" y="531100"/>
                    <a:pt x="0" y="261685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Freeform 10"/>
            <p:cNvSpPr/>
            <p:nvPr userDrawn="1"/>
          </p:nvSpPr>
          <p:spPr>
            <a:xfrm flipH="1">
              <a:off x="-2" y="2142562"/>
              <a:ext cx="9171436" cy="789425"/>
            </a:xfrm>
            <a:custGeom>
              <a:avLst/>
              <a:gdLst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426915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58517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58517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177406 h 511514"/>
                <a:gd name="connsiteX1" fmla="*/ 0 w 546100"/>
                <a:gd name="connsiteY1" fmla="*/ 511514 h 511514"/>
                <a:gd name="connsiteX2" fmla="*/ 304906 w 546100"/>
                <a:gd name="connsiteY2" fmla="*/ 49430 h 511514"/>
                <a:gd name="connsiteX3" fmla="*/ 546100 w 546100"/>
                <a:gd name="connsiteY3" fmla="*/ 36730 h 511514"/>
                <a:gd name="connsiteX4" fmla="*/ 546100 w 546100"/>
                <a:gd name="connsiteY4" fmla="*/ 0 h 511514"/>
                <a:gd name="connsiteX5" fmla="*/ 0 w 546100"/>
                <a:gd name="connsiteY5" fmla="*/ 177406 h 511514"/>
                <a:gd name="connsiteX0" fmla="*/ 0 w 546100"/>
                <a:gd name="connsiteY0" fmla="*/ 177406 h 1875164"/>
                <a:gd name="connsiteX1" fmla="*/ 0 w 546100"/>
                <a:gd name="connsiteY1" fmla="*/ 511514 h 1875164"/>
                <a:gd name="connsiteX2" fmla="*/ 304906 w 546100"/>
                <a:gd name="connsiteY2" fmla="*/ 49430 h 1875164"/>
                <a:gd name="connsiteX3" fmla="*/ 546100 w 546100"/>
                <a:gd name="connsiteY3" fmla="*/ 36730 h 1875164"/>
                <a:gd name="connsiteX4" fmla="*/ 546100 w 546100"/>
                <a:gd name="connsiteY4" fmla="*/ 0 h 1875164"/>
                <a:gd name="connsiteX5" fmla="*/ 295804 w 546100"/>
                <a:gd name="connsiteY5" fmla="*/ 1875164 h 1875164"/>
                <a:gd name="connsiteX6" fmla="*/ 0 w 546100"/>
                <a:gd name="connsiteY6" fmla="*/ 177406 h 1875164"/>
                <a:gd name="connsiteX0" fmla="*/ 0 w 546100"/>
                <a:gd name="connsiteY0" fmla="*/ 261685 h 595793"/>
                <a:gd name="connsiteX1" fmla="*/ 0 w 546100"/>
                <a:gd name="connsiteY1" fmla="*/ 595793 h 595793"/>
                <a:gd name="connsiteX2" fmla="*/ 304906 w 546100"/>
                <a:gd name="connsiteY2" fmla="*/ 133709 h 595793"/>
                <a:gd name="connsiteX3" fmla="*/ 546100 w 546100"/>
                <a:gd name="connsiteY3" fmla="*/ 121009 h 595793"/>
                <a:gd name="connsiteX4" fmla="*/ 546100 w 546100"/>
                <a:gd name="connsiteY4" fmla="*/ 84279 h 595793"/>
                <a:gd name="connsiteX5" fmla="*/ 332211 w 546100"/>
                <a:gd name="connsiteY5" fmla="*/ 0 h 595793"/>
                <a:gd name="connsiteX6" fmla="*/ 0 w 546100"/>
                <a:gd name="connsiteY6" fmla="*/ 261685 h 595793"/>
                <a:gd name="connsiteX0" fmla="*/ 0 w 546100"/>
                <a:gd name="connsiteY0" fmla="*/ 261685 h 595793"/>
                <a:gd name="connsiteX1" fmla="*/ 0 w 546100"/>
                <a:gd name="connsiteY1" fmla="*/ 595793 h 595793"/>
                <a:gd name="connsiteX2" fmla="*/ 304906 w 546100"/>
                <a:gd name="connsiteY2" fmla="*/ 133709 h 595793"/>
                <a:gd name="connsiteX3" fmla="*/ 546100 w 546100"/>
                <a:gd name="connsiteY3" fmla="*/ 121009 h 595793"/>
                <a:gd name="connsiteX4" fmla="*/ 546100 w 546100"/>
                <a:gd name="connsiteY4" fmla="*/ 84279 h 595793"/>
                <a:gd name="connsiteX5" fmla="*/ 332211 w 546100"/>
                <a:gd name="connsiteY5" fmla="*/ 0 h 595793"/>
                <a:gd name="connsiteX6" fmla="*/ 0 w 546100"/>
                <a:gd name="connsiteY6" fmla="*/ 261685 h 595793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332211 w 546100"/>
                <a:gd name="connsiteY5" fmla="*/ 42137 h 637930"/>
                <a:gd name="connsiteX6" fmla="*/ 0 w 546100"/>
                <a:gd name="connsiteY6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332211 w 546100"/>
                <a:gd name="connsiteY5" fmla="*/ 42137 h 637930"/>
                <a:gd name="connsiteX6" fmla="*/ 0 w 546100"/>
                <a:gd name="connsiteY6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332211 w 546100"/>
                <a:gd name="connsiteY5" fmla="*/ 42137 h 637930"/>
                <a:gd name="connsiteX6" fmla="*/ 0 w 546100"/>
                <a:gd name="connsiteY6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332211 w 546100"/>
                <a:gd name="connsiteY5" fmla="*/ 42137 h 637930"/>
                <a:gd name="connsiteX6" fmla="*/ 0 w 546100"/>
                <a:gd name="connsiteY6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332211 w 546100"/>
                <a:gd name="connsiteY5" fmla="*/ 42137 h 637930"/>
                <a:gd name="connsiteX6" fmla="*/ 0 w 546100"/>
                <a:gd name="connsiteY6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332211 w 546100"/>
                <a:gd name="connsiteY5" fmla="*/ 42137 h 637930"/>
                <a:gd name="connsiteX6" fmla="*/ 0 w 546100"/>
                <a:gd name="connsiteY6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332211 w 546100"/>
                <a:gd name="connsiteY5" fmla="*/ 42137 h 637930"/>
                <a:gd name="connsiteX6" fmla="*/ 0 w 546100"/>
                <a:gd name="connsiteY6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332211 w 546100"/>
                <a:gd name="connsiteY5" fmla="*/ 42137 h 637930"/>
                <a:gd name="connsiteX6" fmla="*/ 0 w 546100"/>
                <a:gd name="connsiteY6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278165 h 637930"/>
                <a:gd name="connsiteX4" fmla="*/ 546100 w 546100"/>
                <a:gd name="connsiteY4" fmla="*/ 0 h 637930"/>
                <a:gd name="connsiteX5" fmla="*/ 332211 w 546100"/>
                <a:gd name="connsiteY5" fmla="*/ 42137 h 637930"/>
                <a:gd name="connsiteX6" fmla="*/ 0 w 546100"/>
                <a:gd name="connsiteY6" fmla="*/ 303822 h 637930"/>
                <a:gd name="connsiteX0" fmla="*/ 0 w 546100"/>
                <a:gd name="connsiteY0" fmla="*/ 261685 h 595793"/>
                <a:gd name="connsiteX1" fmla="*/ 0 w 546100"/>
                <a:gd name="connsiteY1" fmla="*/ 595793 h 595793"/>
                <a:gd name="connsiteX2" fmla="*/ 304906 w 546100"/>
                <a:gd name="connsiteY2" fmla="*/ 133709 h 595793"/>
                <a:gd name="connsiteX3" fmla="*/ 546100 w 546100"/>
                <a:gd name="connsiteY3" fmla="*/ 236028 h 595793"/>
                <a:gd name="connsiteX4" fmla="*/ 546100 w 546100"/>
                <a:gd name="connsiteY4" fmla="*/ 72882 h 595793"/>
                <a:gd name="connsiteX5" fmla="*/ 332211 w 546100"/>
                <a:gd name="connsiteY5" fmla="*/ 0 h 595793"/>
                <a:gd name="connsiteX6" fmla="*/ 0 w 546100"/>
                <a:gd name="connsiteY6" fmla="*/ 261685 h 595793"/>
                <a:gd name="connsiteX0" fmla="*/ 0 w 546100"/>
                <a:gd name="connsiteY0" fmla="*/ 261685 h 595793"/>
                <a:gd name="connsiteX1" fmla="*/ 0 w 546100"/>
                <a:gd name="connsiteY1" fmla="*/ 595793 h 595793"/>
                <a:gd name="connsiteX2" fmla="*/ 304906 w 546100"/>
                <a:gd name="connsiteY2" fmla="*/ 133709 h 595793"/>
                <a:gd name="connsiteX3" fmla="*/ 546100 w 546100"/>
                <a:gd name="connsiteY3" fmla="*/ 236028 h 595793"/>
                <a:gd name="connsiteX4" fmla="*/ 546100 w 546100"/>
                <a:gd name="connsiteY4" fmla="*/ 72882 h 595793"/>
                <a:gd name="connsiteX5" fmla="*/ 332211 w 546100"/>
                <a:gd name="connsiteY5" fmla="*/ 0 h 595793"/>
                <a:gd name="connsiteX6" fmla="*/ 0 w 546100"/>
                <a:gd name="connsiteY6" fmla="*/ 261685 h 595793"/>
                <a:gd name="connsiteX0" fmla="*/ 0 w 546100"/>
                <a:gd name="connsiteY0" fmla="*/ 261685 h 595793"/>
                <a:gd name="connsiteX1" fmla="*/ 0 w 546100"/>
                <a:gd name="connsiteY1" fmla="*/ 595793 h 595793"/>
                <a:gd name="connsiteX2" fmla="*/ 304906 w 546100"/>
                <a:gd name="connsiteY2" fmla="*/ 133709 h 595793"/>
                <a:gd name="connsiteX3" fmla="*/ 546100 w 546100"/>
                <a:gd name="connsiteY3" fmla="*/ 236028 h 595793"/>
                <a:gd name="connsiteX4" fmla="*/ 546100 w 546100"/>
                <a:gd name="connsiteY4" fmla="*/ 72882 h 595793"/>
                <a:gd name="connsiteX5" fmla="*/ 332211 w 546100"/>
                <a:gd name="connsiteY5" fmla="*/ 0 h 595793"/>
                <a:gd name="connsiteX6" fmla="*/ 0 w 546100"/>
                <a:gd name="connsiteY6" fmla="*/ 261685 h 595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46100" h="595793">
                  <a:moveTo>
                    <a:pt x="0" y="261685"/>
                  </a:moveTo>
                  <a:lnTo>
                    <a:pt x="0" y="595793"/>
                  </a:lnTo>
                  <a:cubicBezTo>
                    <a:pt x="123631" y="609634"/>
                    <a:pt x="167623" y="291971"/>
                    <a:pt x="304906" y="133709"/>
                  </a:cubicBezTo>
                  <a:cubicBezTo>
                    <a:pt x="463427" y="-94891"/>
                    <a:pt x="520312" y="238959"/>
                    <a:pt x="546100" y="236028"/>
                  </a:cubicBezTo>
                  <a:cubicBezTo>
                    <a:pt x="546100" y="223785"/>
                    <a:pt x="546858" y="179937"/>
                    <a:pt x="546100" y="72882"/>
                  </a:cubicBezTo>
                  <a:cubicBezTo>
                    <a:pt x="521070" y="6688"/>
                    <a:pt x="420194" y="-155983"/>
                    <a:pt x="332211" y="0"/>
                  </a:cubicBezTo>
                  <a:cubicBezTo>
                    <a:pt x="241194" y="50637"/>
                    <a:pt x="84949" y="531100"/>
                    <a:pt x="0" y="261685"/>
                  </a:cubicBezTo>
                  <a:close/>
                </a:path>
              </a:pathLst>
            </a:custGeom>
            <a:gradFill>
              <a:gsLst>
                <a:gs pos="77000">
                  <a:schemeClr val="accent1">
                    <a:lumMod val="60000"/>
                    <a:lumOff val="40000"/>
                    <a:alpha val="12000"/>
                  </a:schemeClr>
                </a:gs>
                <a:gs pos="50000">
                  <a:schemeClr val="accent1"/>
                </a:gs>
                <a:gs pos="0">
                  <a:schemeClr val="accent1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1259632" y="144016"/>
            <a:ext cx="7704856" cy="836712"/>
          </a:xfrm>
        </p:spPr>
        <p:txBody>
          <a:bodyPr/>
          <a:lstStyle>
            <a:lvl1pPr>
              <a:defRPr b="1">
                <a:solidFill>
                  <a:srgbClr val="FFC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>
          <a:xfrm>
            <a:off x="1259632" y="1196752"/>
            <a:ext cx="7704856" cy="5184576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179512" y="64482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6597DB07-3196-42C0-ADDA-993CC4E4767C}" type="datetime1">
              <a:rPr lang="en-US" smtClean="0"/>
              <a:t>12/06/2013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ED2E59F6-6CE9-4A28-ADD3-A9072007EACF}" type="slidenum">
              <a:rPr lang="en-US" smtClean="0"/>
              <a:pPr/>
              <a:t>‹#›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 Box 16"/>
          <p:cNvSpPr txBox="1">
            <a:spLocks noChangeArrowheads="1"/>
          </p:cNvSpPr>
          <p:nvPr userDrawn="1"/>
        </p:nvSpPr>
        <p:spPr bwMode="auto">
          <a:xfrm>
            <a:off x="6876256" y="6663175"/>
            <a:ext cx="2339405" cy="222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8620" tIns="64310" rIns="128620" bIns="64310">
            <a:spAutoFit/>
          </a:bodyPr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" b="1" dirty="0">
                <a:solidFill>
                  <a:srgbClr val="6699FF"/>
                </a:solidFill>
                <a:latin typeface="Arial Black" pitchFamily="34" charset="0"/>
              </a:rPr>
              <a:t>I</a:t>
            </a:r>
            <a:r>
              <a:rPr lang="en-US" sz="600" b="1" dirty="0">
                <a:solidFill>
                  <a:srgbClr val="4D4D4D"/>
                </a:solidFill>
                <a:latin typeface="Arial Black" pitchFamily="34" charset="0"/>
              </a:rPr>
              <a:t>NKOMATI </a:t>
            </a:r>
            <a:r>
              <a:rPr lang="en-US" sz="600" b="1" dirty="0">
                <a:solidFill>
                  <a:srgbClr val="6699FF"/>
                </a:solidFill>
                <a:latin typeface="Arial Black" pitchFamily="34" charset="0"/>
              </a:rPr>
              <a:t>C</a:t>
            </a:r>
            <a:r>
              <a:rPr lang="en-US" sz="600" b="1" dirty="0">
                <a:solidFill>
                  <a:srgbClr val="4D4D4D"/>
                </a:solidFill>
                <a:latin typeface="Arial Black" pitchFamily="34" charset="0"/>
              </a:rPr>
              <a:t>ATCHMENT </a:t>
            </a:r>
            <a:r>
              <a:rPr lang="en-US" sz="600" b="1" dirty="0">
                <a:solidFill>
                  <a:srgbClr val="6699FF"/>
                </a:solidFill>
                <a:latin typeface="Arial Black" pitchFamily="34" charset="0"/>
              </a:rPr>
              <a:t>M</a:t>
            </a:r>
            <a:r>
              <a:rPr lang="en-US" sz="600" b="1" dirty="0">
                <a:solidFill>
                  <a:srgbClr val="4D4D4D"/>
                </a:solidFill>
                <a:latin typeface="Arial Black" pitchFamily="34" charset="0"/>
              </a:rPr>
              <a:t>ANAGEMENT </a:t>
            </a:r>
            <a:r>
              <a:rPr lang="en-US" sz="600" b="1" dirty="0">
                <a:solidFill>
                  <a:srgbClr val="6699FF"/>
                </a:solidFill>
                <a:latin typeface="Arial Black" pitchFamily="34" charset="0"/>
              </a:rPr>
              <a:t>A</a:t>
            </a:r>
            <a:r>
              <a:rPr lang="en-US" sz="600" b="1" dirty="0">
                <a:solidFill>
                  <a:srgbClr val="4D4D4D"/>
                </a:solidFill>
                <a:latin typeface="Arial Black" pitchFamily="34" charset="0"/>
              </a:rPr>
              <a:t>GENCY</a:t>
            </a:r>
          </a:p>
        </p:txBody>
      </p:sp>
      <p:pic>
        <p:nvPicPr>
          <p:cNvPr id="14" name="Picture 21" descr="ICMA Logo-no_text"/>
          <p:cNvPicPr>
            <a:picLocks noChangeAspect="1" noChangeArrowheads="1"/>
          </p:cNvPicPr>
          <p:nvPr userDrawn="1"/>
        </p:nvPicPr>
        <p:blipFill>
          <a:blip r:embed="rId2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60432" y="6440529"/>
            <a:ext cx="52998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Freeform 12"/>
          <p:cNvSpPr/>
          <p:nvPr userDrawn="1"/>
        </p:nvSpPr>
        <p:spPr>
          <a:xfrm>
            <a:off x="-12700" y="-12700"/>
            <a:ext cx="9156700" cy="1689100"/>
          </a:xfrm>
          <a:custGeom>
            <a:avLst/>
            <a:gdLst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83362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83362 h 114300"/>
              <a:gd name="connsiteX4" fmla="*/ 0 w 889000"/>
              <a:gd name="connsiteY4" fmla="*/ 0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9000" h="114300">
                <a:moveTo>
                  <a:pt x="0" y="0"/>
                </a:moveTo>
                <a:lnTo>
                  <a:pt x="889000" y="0"/>
                </a:lnTo>
                <a:lnTo>
                  <a:pt x="889000" y="114300"/>
                </a:lnTo>
                <a:cubicBezTo>
                  <a:pt x="592667" y="114300"/>
                  <a:pt x="256876" y="57580"/>
                  <a:pt x="0" y="83362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Freeform 7"/>
          <p:cNvSpPr/>
          <p:nvPr userDrawn="1"/>
        </p:nvSpPr>
        <p:spPr>
          <a:xfrm flipH="1">
            <a:off x="0" y="908720"/>
            <a:ext cx="9171432" cy="457200"/>
          </a:xfrm>
          <a:custGeom>
            <a:avLst/>
            <a:gdLst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6100" h="374161">
                <a:moveTo>
                  <a:pt x="0" y="145561"/>
                </a:moveTo>
                <a:lnTo>
                  <a:pt x="0" y="374161"/>
                </a:lnTo>
                <a:cubicBezTo>
                  <a:pt x="122114" y="599017"/>
                  <a:pt x="204030" y="175847"/>
                  <a:pt x="341313" y="17585"/>
                </a:cubicBezTo>
                <a:cubicBezTo>
                  <a:pt x="480114" y="-87923"/>
                  <a:pt x="520312" y="60569"/>
                  <a:pt x="546100" y="57638"/>
                </a:cubicBezTo>
                <a:lnTo>
                  <a:pt x="546100" y="0"/>
                </a:lnTo>
                <a:cubicBezTo>
                  <a:pt x="372410" y="-378069"/>
                  <a:pt x="139559" y="506046"/>
                  <a:pt x="0" y="145561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50000"/>
                  <a:alpha val="50000"/>
                </a:schemeClr>
              </a:gs>
              <a:gs pos="50000">
                <a:schemeClr val="accent1">
                  <a:lumMod val="5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reeform 9"/>
          <p:cNvSpPr/>
          <p:nvPr userDrawn="1"/>
        </p:nvSpPr>
        <p:spPr>
          <a:xfrm flipH="1">
            <a:off x="0" y="926864"/>
            <a:ext cx="9144000" cy="692856"/>
          </a:xfrm>
          <a:custGeom>
            <a:avLst/>
            <a:gdLst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426915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58517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58517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177406 h 511514"/>
              <a:gd name="connsiteX1" fmla="*/ 0 w 546100"/>
              <a:gd name="connsiteY1" fmla="*/ 511514 h 511514"/>
              <a:gd name="connsiteX2" fmla="*/ 304906 w 546100"/>
              <a:gd name="connsiteY2" fmla="*/ 49430 h 511514"/>
              <a:gd name="connsiteX3" fmla="*/ 546100 w 546100"/>
              <a:gd name="connsiteY3" fmla="*/ 36730 h 511514"/>
              <a:gd name="connsiteX4" fmla="*/ 546100 w 546100"/>
              <a:gd name="connsiteY4" fmla="*/ 0 h 511514"/>
              <a:gd name="connsiteX5" fmla="*/ 0 w 546100"/>
              <a:gd name="connsiteY5" fmla="*/ 177406 h 511514"/>
              <a:gd name="connsiteX0" fmla="*/ 0 w 546100"/>
              <a:gd name="connsiteY0" fmla="*/ 177406 h 1875164"/>
              <a:gd name="connsiteX1" fmla="*/ 0 w 546100"/>
              <a:gd name="connsiteY1" fmla="*/ 511514 h 1875164"/>
              <a:gd name="connsiteX2" fmla="*/ 304906 w 546100"/>
              <a:gd name="connsiteY2" fmla="*/ 49430 h 1875164"/>
              <a:gd name="connsiteX3" fmla="*/ 546100 w 546100"/>
              <a:gd name="connsiteY3" fmla="*/ 36730 h 1875164"/>
              <a:gd name="connsiteX4" fmla="*/ 546100 w 546100"/>
              <a:gd name="connsiteY4" fmla="*/ 0 h 1875164"/>
              <a:gd name="connsiteX5" fmla="*/ 295804 w 546100"/>
              <a:gd name="connsiteY5" fmla="*/ 1875164 h 1875164"/>
              <a:gd name="connsiteX6" fmla="*/ 0 w 546100"/>
              <a:gd name="connsiteY6" fmla="*/ 177406 h 1875164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121009 h 595793"/>
              <a:gd name="connsiteX4" fmla="*/ 546100 w 546100"/>
              <a:gd name="connsiteY4" fmla="*/ 84279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121009 h 595793"/>
              <a:gd name="connsiteX4" fmla="*/ 546100 w 546100"/>
              <a:gd name="connsiteY4" fmla="*/ 84279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278165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6100" h="595793">
                <a:moveTo>
                  <a:pt x="0" y="261685"/>
                </a:moveTo>
                <a:lnTo>
                  <a:pt x="0" y="595793"/>
                </a:lnTo>
                <a:cubicBezTo>
                  <a:pt x="123631" y="609634"/>
                  <a:pt x="167623" y="291971"/>
                  <a:pt x="304906" y="133709"/>
                </a:cubicBezTo>
                <a:cubicBezTo>
                  <a:pt x="463427" y="-94891"/>
                  <a:pt x="520312" y="238959"/>
                  <a:pt x="546100" y="236028"/>
                </a:cubicBezTo>
                <a:cubicBezTo>
                  <a:pt x="546100" y="223785"/>
                  <a:pt x="546858" y="179937"/>
                  <a:pt x="546100" y="72882"/>
                </a:cubicBezTo>
                <a:cubicBezTo>
                  <a:pt x="521070" y="6688"/>
                  <a:pt x="420194" y="-155983"/>
                  <a:pt x="332211" y="0"/>
                </a:cubicBezTo>
                <a:cubicBezTo>
                  <a:pt x="241194" y="50637"/>
                  <a:pt x="84949" y="531100"/>
                  <a:pt x="0" y="261685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Freeform 10"/>
          <p:cNvSpPr/>
          <p:nvPr userDrawn="1"/>
        </p:nvSpPr>
        <p:spPr>
          <a:xfrm flipH="1">
            <a:off x="0" y="1020995"/>
            <a:ext cx="9144000" cy="789425"/>
          </a:xfrm>
          <a:custGeom>
            <a:avLst/>
            <a:gdLst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426915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58517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58517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177406 h 511514"/>
              <a:gd name="connsiteX1" fmla="*/ 0 w 546100"/>
              <a:gd name="connsiteY1" fmla="*/ 511514 h 511514"/>
              <a:gd name="connsiteX2" fmla="*/ 304906 w 546100"/>
              <a:gd name="connsiteY2" fmla="*/ 49430 h 511514"/>
              <a:gd name="connsiteX3" fmla="*/ 546100 w 546100"/>
              <a:gd name="connsiteY3" fmla="*/ 36730 h 511514"/>
              <a:gd name="connsiteX4" fmla="*/ 546100 w 546100"/>
              <a:gd name="connsiteY4" fmla="*/ 0 h 511514"/>
              <a:gd name="connsiteX5" fmla="*/ 0 w 546100"/>
              <a:gd name="connsiteY5" fmla="*/ 177406 h 511514"/>
              <a:gd name="connsiteX0" fmla="*/ 0 w 546100"/>
              <a:gd name="connsiteY0" fmla="*/ 177406 h 1875164"/>
              <a:gd name="connsiteX1" fmla="*/ 0 w 546100"/>
              <a:gd name="connsiteY1" fmla="*/ 511514 h 1875164"/>
              <a:gd name="connsiteX2" fmla="*/ 304906 w 546100"/>
              <a:gd name="connsiteY2" fmla="*/ 49430 h 1875164"/>
              <a:gd name="connsiteX3" fmla="*/ 546100 w 546100"/>
              <a:gd name="connsiteY3" fmla="*/ 36730 h 1875164"/>
              <a:gd name="connsiteX4" fmla="*/ 546100 w 546100"/>
              <a:gd name="connsiteY4" fmla="*/ 0 h 1875164"/>
              <a:gd name="connsiteX5" fmla="*/ 295804 w 546100"/>
              <a:gd name="connsiteY5" fmla="*/ 1875164 h 1875164"/>
              <a:gd name="connsiteX6" fmla="*/ 0 w 546100"/>
              <a:gd name="connsiteY6" fmla="*/ 177406 h 1875164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121009 h 595793"/>
              <a:gd name="connsiteX4" fmla="*/ 546100 w 546100"/>
              <a:gd name="connsiteY4" fmla="*/ 84279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121009 h 595793"/>
              <a:gd name="connsiteX4" fmla="*/ 546100 w 546100"/>
              <a:gd name="connsiteY4" fmla="*/ 84279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278165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6100" h="595793">
                <a:moveTo>
                  <a:pt x="0" y="261685"/>
                </a:moveTo>
                <a:lnTo>
                  <a:pt x="0" y="595793"/>
                </a:lnTo>
                <a:cubicBezTo>
                  <a:pt x="123631" y="609634"/>
                  <a:pt x="167623" y="291971"/>
                  <a:pt x="304906" y="133709"/>
                </a:cubicBezTo>
                <a:cubicBezTo>
                  <a:pt x="463427" y="-94891"/>
                  <a:pt x="520312" y="238959"/>
                  <a:pt x="546100" y="236028"/>
                </a:cubicBezTo>
                <a:cubicBezTo>
                  <a:pt x="546100" y="223785"/>
                  <a:pt x="546858" y="179937"/>
                  <a:pt x="546100" y="72882"/>
                </a:cubicBezTo>
                <a:cubicBezTo>
                  <a:pt x="521070" y="6688"/>
                  <a:pt x="420194" y="-155983"/>
                  <a:pt x="332211" y="0"/>
                </a:cubicBezTo>
                <a:cubicBezTo>
                  <a:pt x="241194" y="50637"/>
                  <a:pt x="84949" y="531100"/>
                  <a:pt x="0" y="261685"/>
                </a:cubicBezTo>
                <a:close/>
              </a:path>
            </a:pathLst>
          </a:custGeom>
          <a:gradFill>
            <a:gsLst>
              <a:gs pos="77000">
                <a:schemeClr val="accent1">
                  <a:lumMod val="60000"/>
                  <a:lumOff val="40000"/>
                  <a:alpha val="12000"/>
                </a:schemeClr>
              </a:gs>
              <a:gs pos="50000">
                <a:schemeClr val="accent1"/>
              </a:gs>
              <a:gs pos="0">
                <a:schemeClr val="accent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5" descr="\\Zion\customservices\Clients3\CREATIVE_SERVICES\STOCK_PHOTOS\Big Stock Photos\USED\USED_I_bigstockphoto_Beautiful_Woman_106002.jpg"/>
          <p:cNvPicPr>
            <a:picLocks noChangeAspect="1" noChangeArrowheads="1"/>
          </p:cNvPicPr>
          <p:nvPr userDrawn="1"/>
        </p:nvPicPr>
        <p:blipFill>
          <a:blip r:embed="rId2" cstate="email">
            <a:lum contras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33333"/>
          <a:stretch>
            <a:fillRect/>
          </a:stretch>
        </p:blipFill>
        <p:spPr bwMode="auto">
          <a:xfrm>
            <a:off x="-1" y="1209675"/>
            <a:ext cx="4038601" cy="30480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prstMaterial="clear"/>
        </p:spPr>
      </p:pic>
      <p:sp>
        <p:nvSpPr>
          <p:cNvPr id="2" name="Title 1"/>
          <p:cNvSpPr>
            <a:spLocks noGrp="1"/>
          </p:cNvSpPr>
          <p:nvPr userDrawn="1">
            <p:ph type="title"/>
          </p:nvPr>
        </p:nvSpPr>
        <p:spPr>
          <a:xfrm>
            <a:off x="457200" y="-9525"/>
            <a:ext cx="8229600" cy="774229"/>
          </a:xfrm>
          <a:solidFill>
            <a:srgbClr val="FFC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179512" y="64482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E2C1EDDD-A238-4A7E-8F48-70D4A551B2E1}" type="datetime1">
              <a:rPr lang="en-US" smtClean="0"/>
              <a:t>12/06/2013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ED2E59F6-6CE9-4A28-ADD3-A9072007EACF}" type="slidenum">
              <a:rPr lang="en-US" smtClean="0"/>
              <a:pPr/>
              <a:t>‹#›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noFill/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9512" y="6448251"/>
            <a:ext cx="2133600" cy="365125"/>
          </a:xfrm>
          <a:prstGeom prst="rect">
            <a:avLst/>
          </a:prstGeom>
        </p:spPr>
        <p:txBody>
          <a:bodyPr/>
          <a:lstStyle/>
          <a:p>
            <a:fld id="{2963C1F2-2905-4254-9F72-A65BB311F239}" type="datetime1">
              <a:rPr lang="en-US" smtClean="0"/>
              <a:t>12/06/2013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79512" y="6448251"/>
            <a:ext cx="2133600" cy="365125"/>
          </a:xfrm>
          <a:prstGeom prst="rect">
            <a:avLst/>
          </a:prstGeom>
        </p:spPr>
        <p:txBody>
          <a:bodyPr/>
          <a:lstStyle/>
          <a:p>
            <a:fld id="{33BECE43-F8DD-4744-88FF-57C998E71F4F}" type="datetime1">
              <a:rPr lang="en-US" smtClean="0"/>
              <a:t>12/06/2013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79512" y="6448251"/>
            <a:ext cx="2133600" cy="365125"/>
          </a:xfrm>
          <a:prstGeom prst="rect">
            <a:avLst/>
          </a:prstGeom>
        </p:spPr>
        <p:txBody>
          <a:bodyPr/>
          <a:lstStyle/>
          <a:p>
            <a:fld id="{5E58055F-3704-4297-BA73-3DB7D1B96F93}" type="datetime1">
              <a:rPr lang="en-US" smtClean="0"/>
              <a:t>12/06/2013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79512" y="6448251"/>
            <a:ext cx="2133600" cy="365125"/>
          </a:xfrm>
          <a:prstGeom prst="rect">
            <a:avLst/>
          </a:prstGeom>
        </p:spPr>
        <p:txBody>
          <a:bodyPr/>
          <a:lstStyle/>
          <a:p>
            <a:fld id="{964B61B3-99B9-44D4-8B38-FD5AF0C4495B}" type="datetime1">
              <a:rPr lang="en-US" smtClean="0"/>
              <a:t>12/06/2013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E59F6-6CE9-4A28-ADD3-A9072007E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512" y="1340768"/>
            <a:ext cx="8784976" cy="504056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2700" y="-12700"/>
            <a:ext cx="9156700" cy="1353468"/>
          </a:xfrm>
          <a:custGeom>
            <a:avLst/>
            <a:gdLst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114300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83362 h 114300"/>
              <a:gd name="connsiteX4" fmla="*/ 0 w 889000"/>
              <a:gd name="connsiteY4" fmla="*/ 0 h 114300"/>
              <a:gd name="connsiteX0" fmla="*/ 0 w 889000"/>
              <a:gd name="connsiteY0" fmla="*/ 0 h 114300"/>
              <a:gd name="connsiteX1" fmla="*/ 889000 w 889000"/>
              <a:gd name="connsiteY1" fmla="*/ 0 h 114300"/>
              <a:gd name="connsiteX2" fmla="*/ 889000 w 889000"/>
              <a:gd name="connsiteY2" fmla="*/ 114300 h 114300"/>
              <a:gd name="connsiteX3" fmla="*/ 0 w 889000"/>
              <a:gd name="connsiteY3" fmla="*/ 83362 h 114300"/>
              <a:gd name="connsiteX4" fmla="*/ 0 w 889000"/>
              <a:gd name="connsiteY4" fmla="*/ 0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9000" h="114300">
                <a:moveTo>
                  <a:pt x="0" y="0"/>
                </a:moveTo>
                <a:lnTo>
                  <a:pt x="889000" y="0"/>
                </a:lnTo>
                <a:lnTo>
                  <a:pt x="889000" y="114300"/>
                </a:lnTo>
                <a:cubicBezTo>
                  <a:pt x="592667" y="114300"/>
                  <a:pt x="256876" y="57580"/>
                  <a:pt x="0" y="83362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Freeform 8"/>
          <p:cNvSpPr/>
          <p:nvPr/>
        </p:nvSpPr>
        <p:spPr>
          <a:xfrm flipH="1">
            <a:off x="0" y="883568"/>
            <a:ext cx="9171432" cy="457200"/>
          </a:xfrm>
          <a:custGeom>
            <a:avLst/>
            <a:gdLst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6100" h="374161">
                <a:moveTo>
                  <a:pt x="0" y="145561"/>
                </a:moveTo>
                <a:lnTo>
                  <a:pt x="0" y="374161"/>
                </a:lnTo>
                <a:cubicBezTo>
                  <a:pt x="122114" y="599017"/>
                  <a:pt x="204030" y="175847"/>
                  <a:pt x="341313" y="17585"/>
                </a:cubicBezTo>
                <a:cubicBezTo>
                  <a:pt x="480114" y="-87923"/>
                  <a:pt x="520312" y="60569"/>
                  <a:pt x="546100" y="57638"/>
                </a:cubicBezTo>
                <a:lnTo>
                  <a:pt x="546100" y="0"/>
                </a:lnTo>
                <a:cubicBezTo>
                  <a:pt x="372410" y="-378069"/>
                  <a:pt x="139559" y="506046"/>
                  <a:pt x="0" y="145561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50000"/>
                  <a:alpha val="50000"/>
                </a:schemeClr>
              </a:gs>
              <a:gs pos="50000">
                <a:schemeClr val="accent1">
                  <a:lumMod val="5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reeform 9"/>
          <p:cNvSpPr/>
          <p:nvPr/>
        </p:nvSpPr>
        <p:spPr>
          <a:xfrm flipH="1">
            <a:off x="0" y="908720"/>
            <a:ext cx="9144000" cy="692856"/>
          </a:xfrm>
          <a:custGeom>
            <a:avLst/>
            <a:gdLst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426915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58517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58517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177406 h 511514"/>
              <a:gd name="connsiteX1" fmla="*/ 0 w 546100"/>
              <a:gd name="connsiteY1" fmla="*/ 511514 h 511514"/>
              <a:gd name="connsiteX2" fmla="*/ 304906 w 546100"/>
              <a:gd name="connsiteY2" fmla="*/ 49430 h 511514"/>
              <a:gd name="connsiteX3" fmla="*/ 546100 w 546100"/>
              <a:gd name="connsiteY3" fmla="*/ 36730 h 511514"/>
              <a:gd name="connsiteX4" fmla="*/ 546100 w 546100"/>
              <a:gd name="connsiteY4" fmla="*/ 0 h 511514"/>
              <a:gd name="connsiteX5" fmla="*/ 0 w 546100"/>
              <a:gd name="connsiteY5" fmla="*/ 177406 h 511514"/>
              <a:gd name="connsiteX0" fmla="*/ 0 w 546100"/>
              <a:gd name="connsiteY0" fmla="*/ 177406 h 1875164"/>
              <a:gd name="connsiteX1" fmla="*/ 0 w 546100"/>
              <a:gd name="connsiteY1" fmla="*/ 511514 h 1875164"/>
              <a:gd name="connsiteX2" fmla="*/ 304906 w 546100"/>
              <a:gd name="connsiteY2" fmla="*/ 49430 h 1875164"/>
              <a:gd name="connsiteX3" fmla="*/ 546100 w 546100"/>
              <a:gd name="connsiteY3" fmla="*/ 36730 h 1875164"/>
              <a:gd name="connsiteX4" fmla="*/ 546100 w 546100"/>
              <a:gd name="connsiteY4" fmla="*/ 0 h 1875164"/>
              <a:gd name="connsiteX5" fmla="*/ 295804 w 546100"/>
              <a:gd name="connsiteY5" fmla="*/ 1875164 h 1875164"/>
              <a:gd name="connsiteX6" fmla="*/ 0 w 546100"/>
              <a:gd name="connsiteY6" fmla="*/ 177406 h 1875164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121009 h 595793"/>
              <a:gd name="connsiteX4" fmla="*/ 546100 w 546100"/>
              <a:gd name="connsiteY4" fmla="*/ 84279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121009 h 595793"/>
              <a:gd name="connsiteX4" fmla="*/ 546100 w 546100"/>
              <a:gd name="connsiteY4" fmla="*/ 84279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278165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6100" h="595793">
                <a:moveTo>
                  <a:pt x="0" y="261685"/>
                </a:moveTo>
                <a:lnTo>
                  <a:pt x="0" y="595793"/>
                </a:lnTo>
                <a:cubicBezTo>
                  <a:pt x="123631" y="609634"/>
                  <a:pt x="167623" y="291971"/>
                  <a:pt x="304906" y="133709"/>
                </a:cubicBezTo>
                <a:cubicBezTo>
                  <a:pt x="463427" y="-94891"/>
                  <a:pt x="520312" y="238959"/>
                  <a:pt x="546100" y="236028"/>
                </a:cubicBezTo>
                <a:cubicBezTo>
                  <a:pt x="546100" y="223785"/>
                  <a:pt x="546858" y="179937"/>
                  <a:pt x="546100" y="72882"/>
                </a:cubicBezTo>
                <a:cubicBezTo>
                  <a:pt x="521070" y="6688"/>
                  <a:pt x="420194" y="-155983"/>
                  <a:pt x="332211" y="0"/>
                </a:cubicBezTo>
                <a:cubicBezTo>
                  <a:pt x="241194" y="50637"/>
                  <a:pt x="84949" y="531100"/>
                  <a:pt x="0" y="261685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Freeform 10"/>
          <p:cNvSpPr/>
          <p:nvPr/>
        </p:nvSpPr>
        <p:spPr>
          <a:xfrm flipH="1">
            <a:off x="0" y="983391"/>
            <a:ext cx="9144000" cy="789425"/>
          </a:xfrm>
          <a:custGeom>
            <a:avLst/>
            <a:gdLst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0 h 228600"/>
              <a:gd name="connsiteX1" fmla="*/ 0 w 546100"/>
              <a:gd name="connsiteY1" fmla="*/ 228600 h 228600"/>
              <a:gd name="connsiteX2" fmla="*/ 546100 w 546100"/>
              <a:gd name="connsiteY2" fmla="*/ 228600 h 228600"/>
              <a:gd name="connsiteX3" fmla="*/ 546100 w 546100"/>
              <a:gd name="connsiteY3" fmla="*/ 12700 h 228600"/>
              <a:gd name="connsiteX4" fmla="*/ 0 w 546100"/>
              <a:gd name="connsiteY4" fmla="*/ 0 h 228600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374161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546100 w 546100"/>
              <a:gd name="connsiteY2" fmla="*/ 57638 h 374161"/>
              <a:gd name="connsiteX3" fmla="*/ 546100 w 546100"/>
              <a:gd name="connsiteY3" fmla="*/ 0 h 374161"/>
              <a:gd name="connsiteX4" fmla="*/ 0 w 546100"/>
              <a:gd name="connsiteY4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91372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374161"/>
              <a:gd name="connsiteX1" fmla="*/ 0 w 546100"/>
              <a:gd name="connsiteY1" fmla="*/ 374161 h 374161"/>
              <a:gd name="connsiteX2" fmla="*/ 341313 w 546100"/>
              <a:gd name="connsiteY2" fmla="*/ 17585 h 374161"/>
              <a:gd name="connsiteX3" fmla="*/ 546100 w 546100"/>
              <a:gd name="connsiteY3" fmla="*/ 57638 h 374161"/>
              <a:gd name="connsiteX4" fmla="*/ 546100 w 546100"/>
              <a:gd name="connsiteY4" fmla="*/ 0 h 374161"/>
              <a:gd name="connsiteX5" fmla="*/ 0 w 546100"/>
              <a:gd name="connsiteY5" fmla="*/ 145561 h 374161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57638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145561 h 479669"/>
              <a:gd name="connsiteX1" fmla="*/ 0 w 546100"/>
              <a:gd name="connsiteY1" fmla="*/ 479669 h 479669"/>
              <a:gd name="connsiteX2" fmla="*/ 341313 w 546100"/>
              <a:gd name="connsiteY2" fmla="*/ 17585 h 479669"/>
              <a:gd name="connsiteX3" fmla="*/ 546100 w 546100"/>
              <a:gd name="connsiteY3" fmla="*/ 426915 h 479669"/>
              <a:gd name="connsiteX4" fmla="*/ 546100 w 546100"/>
              <a:gd name="connsiteY4" fmla="*/ 0 h 479669"/>
              <a:gd name="connsiteX5" fmla="*/ 0 w 546100"/>
              <a:gd name="connsiteY5" fmla="*/ 145561 h 479669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58517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58517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41313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0 w 546100"/>
              <a:gd name="connsiteY5" fmla="*/ 303822 h 637930"/>
              <a:gd name="connsiteX0" fmla="*/ 0 w 546100"/>
              <a:gd name="connsiteY0" fmla="*/ 177406 h 511514"/>
              <a:gd name="connsiteX1" fmla="*/ 0 w 546100"/>
              <a:gd name="connsiteY1" fmla="*/ 511514 h 511514"/>
              <a:gd name="connsiteX2" fmla="*/ 304906 w 546100"/>
              <a:gd name="connsiteY2" fmla="*/ 49430 h 511514"/>
              <a:gd name="connsiteX3" fmla="*/ 546100 w 546100"/>
              <a:gd name="connsiteY3" fmla="*/ 36730 h 511514"/>
              <a:gd name="connsiteX4" fmla="*/ 546100 w 546100"/>
              <a:gd name="connsiteY4" fmla="*/ 0 h 511514"/>
              <a:gd name="connsiteX5" fmla="*/ 0 w 546100"/>
              <a:gd name="connsiteY5" fmla="*/ 177406 h 511514"/>
              <a:gd name="connsiteX0" fmla="*/ 0 w 546100"/>
              <a:gd name="connsiteY0" fmla="*/ 177406 h 1875164"/>
              <a:gd name="connsiteX1" fmla="*/ 0 w 546100"/>
              <a:gd name="connsiteY1" fmla="*/ 511514 h 1875164"/>
              <a:gd name="connsiteX2" fmla="*/ 304906 w 546100"/>
              <a:gd name="connsiteY2" fmla="*/ 49430 h 1875164"/>
              <a:gd name="connsiteX3" fmla="*/ 546100 w 546100"/>
              <a:gd name="connsiteY3" fmla="*/ 36730 h 1875164"/>
              <a:gd name="connsiteX4" fmla="*/ 546100 w 546100"/>
              <a:gd name="connsiteY4" fmla="*/ 0 h 1875164"/>
              <a:gd name="connsiteX5" fmla="*/ 295804 w 546100"/>
              <a:gd name="connsiteY5" fmla="*/ 1875164 h 1875164"/>
              <a:gd name="connsiteX6" fmla="*/ 0 w 546100"/>
              <a:gd name="connsiteY6" fmla="*/ 177406 h 1875164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121009 h 595793"/>
              <a:gd name="connsiteX4" fmla="*/ 546100 w 546100"/>
              <a:gd name="connsiteY4" fmla="*/ 84279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121009 h 595793"/>
              <a:gd name="connsiteX4" fmla="*/ 546100 w 546100"/>
              <a:gd name="connsiteY4" fmla="*/ 84279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163146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303822 h 637930"/>
              <a:gd name="connsiteX1" fmla="*/ 0 w 546100"/>
              <a:gd name="connsiteY1" fmla="*/ 637930 h 637930"/>
              <a:gd name="connsiteX2" fmla="*/ 304906 w 546100"/>
              <a:gd name="connsiteY2" fmla="*/ 175846 h 637930"/>
              <a:gd name="connsiteX3" fmla="*/ 546100 w 546100"/>
              <a:gd name="connsiteY3" fmla="*/ 278165 h 637930"/>
              <a:gd name="connsiteX4" fmla="*/ 546100 w 546100"/>
              <a:gd name="connsiteY4" fmla="*/ 0 h 637930"/>
              <a:gd name="connsiteX5" fmla="*/ 332211 w 546100"/>
              <a:gd name="connsiteY5" fmla="*/ 42137 h 637930"/>
              <a:gd name="connsiteX6" fmla="*/ 0 w 546100"/>
              <a:gd name="connsiteY6" fmla="*/ 303822 h 637930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  <a:gd name="connsiteX0" fmla="*/ 0 w 546100"/>
              <a:gd name="connsiteY0" fmla="*/ 261685 h 595793"/>
              <a:gd name="connsiteX1" fmla="*/ 0 w 546100"/>
              <a:gd name="connsiteY1" fmla="*/ 595793 h 595793"/>
              <a:gd name="connsiteX2" fmla="*/ 304906 w 546100"/>
              <a:gd name="connsiteY2" fmla="*/ 133709 h 595793"/>
              <a:gd name="connsiteX3" fmla="*/ 546100 w 546100"/>
              <a:gd name="connsiteY3" fmla="*/ 236028 h 595793"/>
              <a:gd name="connsiteX4" fmla="*/ 546100 w 546100"/>
              <a:gd name="connsiteY4" fmla="*/ 72882 h 595793"/>
              <a:gd name="connsiteX5" fmla="*/ 332211 w 546100"/>
              <a:gd name="connsiteY5" fmla="*/ 0 h 595793"/>
              <a:gd name="connsiteX6" fmla="*/ 0 w 546100"/>
              <a:gd name="connsiteY6" fmla="*/ 261685 h 595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6100" h="595793">
                <a:moveTo>
                  <a:pt x="0" y="261685"/>
                </a:moveTo>
                <a:lnTo>
                  <a:pt x="0" y="595793"/>
                </a:lnTo>
                <a:cubicBezTo>
                  <a:pt x="123631" y="609634"/>
                  <a:pt x="167623" y="291971"/>
                  <a:pt x="304906" y="133709"/>
                </a:cubicBezTo>
                <a:cubicBezTo>
                  <a:pt x="463427" y="-94891"/>
                  <a:pt x="520312" y="238959"/>
                  <a:pt x="546100" y="236028"/>
                </a:cubicBezTo>
                <a:cubicBezTo>
                  <a:pt x="546100" y="223785"/>
                  <a:pt x="546858" y="179937"/>
                  <a:pt x="546100" y="72882"/>
                </a:cubicBezTo>
                <a:cubicBezTo>
                  <a:pt x="521070" y="6688"/>
                  <a:pt x="420194" y="-155983"/>
                  <a:pt x="332211" y="0"/>
                </a:cubicBezTo>
                <a:cubicBezTo>
                  <a:pt x="241194" y="50637"/>
                  <a:pt x="84949" y="531100"/>
                  <a:pt x="0" y="261685"/>
                </a:cubicBezTo>
                <a:close/>
              </a:path>
            </a:pathLst>
          </a:custGeom>
          <a:gradFill>
            <a:gsLst>
              <a:gs pos="77000">
                <a:schemeClr val="accent1">
                  <a:lumMod val="60000"/>
                  <a:lumOff val="40000"/>
                  <a:alpha val="12000"/>
                </a:schemeClr>
              </a:gs>
              <a:gs pos="50000">
                <a:schemeClr val="accent1"/>
              </a:gs>
              <a:gs pos="0">
                <a:schemeClr val="accent1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11760" y="6448251"/>
            <a:ext cx="4176464" cy="365125"/>
          </a:xfrm>
          <a:prstGeom prst="rect">
            <a:avLst/>
          </a:prstGeom>
          <a:solidFill>
            <a:schemeClr val="bg1">
              <a:alpha val="79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lang="en-US" sz="1200">
                <a:solidFill>
                  <a:srgbClr val="FFC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198" y="6453336"/>
            <a:ext cx="2304256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C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6876256" y="6663175"/>
            <a:ext cx="2339405" cy="222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8620" tIns="64310" rIns="128620" bIns="64310">
            <a:spAutoFit/>
          </a:bodyPr>
          <a:lstStyle>
            <a:lvl1pPr defTabSz="957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57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57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57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57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00" b="1" dirty="0">
                <a:solidFill>
                  <a:srgbClr val="6699FF"/>
                </a:solidFill>
                <a:latin typeface="Arial Black" pitchFamily="34" charset="0"/>
              </a:rPr>
              <a:t>I</a:t>
            </a:r>
            <a:r>
              <a:rPr lang="en-US" sz="600" b="1" dirty="0">
                <a:solidFill>
                  <a:srgbClr val="4D4D4D"/>
                </a:solidFill>
                <a:latin typeface="Arial Black" pitchFamily="34" charset="0"/>
              </a:rPr>
              <a:t>NKOMATI </a:t>
            </a:r>
            <a:r>
              <a:rPr lang="en-US" sz="600" b="1" dirty="0">
                <a:solidFill>
                  <a:srgbClr val="6699FF"/>
                </a:solidFill>
                <a:latin typeface="Arial Black" pitchFamily="34" charset="0"/>
              </a:rPr>
              <a:t>C</a:t>
            </a:r>
            <a:r>
              <a:rPr lang="en-US" sz="600" b="1" dirty="0">
                <a:solidFill>
                  <a:srgbClr val="4D4D4D"/>
                </a:solidFill>
                <a:latin typeface="Arial Black" pitchFamily="34" charset="0"/>
              </a:rPr>
              <a:t>ATCHMENT </a:t>
            </a:r>
            <a:r>
              <a:rPr lang="en-US" sz="600" b="1" dirty="0">
                <a:solidFill>
                  <a:srgbClr val="6699FF"/>
                </a:solidFill>
                <a:latin typeface="Arial Black" pitchFamily="34" charset="0"/>
              </a:rPr>
              <a:t>M</a:t>
            </a:r>
            <a:r>
              <a:rPr lang="en-US" sz="600" b="1" dirty="0">
                <a:solidFill>
                  <a:srgbClr val="4D4D4D"/>
                </a:solidFill>
                <a:latin typeface="Arial Black" pitchFamily="34" charset="0"/>
              </a:rPr>
              <a:t>ANAGEMENT </a:t>
            </a:r>
            <a:r>
              <a:rPr lang="en-US" sz="600" b="1" dirty="0">
                <a:solidFill>
                  <a:srgbClr val="6699FF"/>
                </a:solidFill>
                <a:latin typeface="Arial Black" pitchFamily="34" charset="0"/>
              </a:rPr>
              <a:t>A</a:t>
            </a:r>
            <a:r>
              <a:rPr lang="en-US" sz="600" b="1" dirty="0">
                <a:solidFill>
                  <a:srgbClr val="4D4D4D"/>
                </a:solidFill>
                <a:latin typeface="Arial Black" pitchFamily="34" charset="0"/>
              </a:rPr>
              <a:t>GENCY</a:t>
            </a:r>
          </a:p>
        </p:txBody>
      </p:sp>
      <p:pic>
        <p:nvPicPr>
          <p:cNvPr id="13" name="Picture 21" descr="ICMA Logo-no_text"/>
          <p:cNvPicPr>
            <a:picLocks noChangeAspect="1" noChangeArrowheads="1"/>
          </p:cNvPicPr>
          <p:nvPr/>
        </p:nvPicPr>
        <p:blipFill>
          <a:blip r:embed="rId16" cstate="email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60432" y="6427206"/>
            <a:ext cx="52998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b="1" kern="1200" baseline="0" dirty="0">
          <a:solidFill>
            <a:srgbClr val="FFC000"/>
          </a:solidFill>
          <a:effectLst>
            <a:reflection blurRad="6350" stA="55000" endA="300" endPos="45500" dir="5400000" sy="-100000" algn="bl" rotWithShape="0"/>
          </a:effectLst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8293224" cy="980727"/>
          </a:xfrm>
          <a:effectLst/>
        </p:spPr>
        <p:txBody>
          <a:bodyPr>
            <a:noAutofit/>
          </a:bodyPr>
          <a:lstStyle/>
          <a:p>
            <a:r>
              <a:rPr lang="en-US" sz="3200" dirty="0" smtClean="0">
                <a:effectLst/>
              </a:rPr>
              <a:t>The </a:t>
            </a:r>
            <a:r>
              <a:rPr lang="en-US" sz="3200" dirty="0">
                <a:effectLst/>
              </a:rPr>
              <a:t>I</a:t>
            </a:r>
            <a:r>
              <a:rPr lang="en-US" sz="3200" dirty="0" smtClean="0">
                <a:effectLst/>
              </a:rPr>
              <a:t>nkomati Catchment Management Agency</a:t>
            </a:r>
            <a:endParaRPr lang="en-ZA" sz="3200" dirty="0">
              <a:effectLst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24155" y="3356992"/>
            <a:ext cx="8458200" cy="3384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baseline="0">
                <a:solidFill>
                  <a:srgbClr val="FFC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endParaRPr lang="en-US" sz="3600" dirty="0" smtClean="0">
              <a:solidFill>
                <a:srgbClr val="10253F"/>
              </a:solidFill>
              <a:effectLst/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29198" y="6448251"/>
            <a:ext cx="2304256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rgbClr val="FFC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D2E59F6-6CE9-4A28-ADD3-A9072007EACF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5496" y="2328569"/>
            <a:ext cx="9073008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baseline="0">
                <a:solidFill>
                  <a:srgbClr val="FFC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ZA" dirty="0" smtClean="0"/>
              <a:t>Classification of Water Resources in </a:t>
            </a:r>
            <a:r>
              <a:rPr lang="en-ZA" dirty="0" err="1" smtClean="0"/>
              <a:t>Inkomati</a:t>
            </a:r>
            <a:r>
              <a:rPr lang="en-ZA" dirty="0" smtClean="0"/>
              <a:t> WMA</a:t>
            </a:r>
            <a:endParaRPr lang="en-ZA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29198" y="4698519"/>
            <a:ext cx="9079306" cy="1655762"/>
          </a:xfrm>
        </p:spPr>
        <p:txBody>
          <a:bodyPr>
            <a:normAutofit fontScale="85000" lnSpcReduction="20000"/>
          </a:bodyPr>
          <a:lstStyle/>
          <a:p>
            <a:endParaRPr lang="en-ZA" dirty="0" smtClean="0"/>
          </a:p>
          <a:p>
            <a:endParaRPr lang="en-ZA" dirty="0"/>
          </a:p>
          <a:p>
            <a:r>
              <a:rPr lang="en-ZA" dirty="0" err="1" smtClean="0"/>
              <a:t>Bundu</a:t>
            </a:r>
            <a:r>
              <a:rPr lang="en-ZA" dirty="0" smtClean="0"/>
              <a:t> </a:t>
            </a:r>
          </a:p>
          <a:p>
            <a:r>
              <a:rPr lang="en-ZA" dirty="0" smtClean="0"/>
              <a:t>12 Jun 2013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 txBox="1">
            <a:spLocks/>
          </p:cNvSpPr>
          <p:nvPr/>
        </p:nvSpPr>
        <p:spPr>
          <a:xfrm>
            <a:off x="323528" y="1340768"/>
            <a:ext cx="8640960" cy="5472608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dirty="0"/>
              <a:t>What </a:t>
            </a:r>
            <a:r>
              <a:rPr lang="en-ZA" dirty="0" smtClean="0"/>
              <a:t>will/does </a:t>
            </a:r>
            <a:r>
              <a:rPr lang="en-ZA" dirty="0"/>
              <a:t>the status quo (situational assessment) in this process cover?</a:t>
            </a:r>
          </a:p>
          <a:p>
            <a:r>
              <a:rPr lang="en-ZA" dirty="0"/>
              <a:t>What is the difference between fully allocated and fully utilised as implied at this workshop?</a:t>
            </a:r>
          </a:p>
          <a:p>
            <a:r>
              <a:rPr lang="en-ZA" dirty="0"/>
              <a:t>Outline the main water quality problems in the </a:t>
            </a:r>
            <a:r>
              <a:rPr lang="en-ZA" dirty="0" err="1"/>
              <a:t>Inkomati</a:t>
            </a:r>
            <a:r>
              <a:rPr lang="en-ZA" dirty="0"/>
              <a:t> WMA</a:t>
            </a:r>
          </a:p>
          <a:p>
            <a:r>
              <a:rPr lang="en-ZA" dirty="0"/>
              <a:t>List the problem areas in the IWMA in terms of ecology</a:t>
            </a:r>
          </a:p>
          <a:p>
            <a:r>
              <a:rPr lang="en-ZA" dirty="0"/>
              <a:t>Name the main employment sectors in the </a:t>
            </a:r>
            <a:r>
              <a:rPr lang="en-ZA" dirty="0" err="1"/>
              <a:t>Inkomati</a:t>
            </a:r>
            <a:r>
              <a:rPr lang="en-ZA" dirty="0"/>
              <a:t> WMA</a:t>
            </a:r>
          </a:p>
          <a:p>
            <a:r>
              <a:rPr lang="en-ZA" dirty="0"/>
              <a:t>What do you understand by the term </a:t>
            </a:r>
            <a:r>
              <a:rPr lang="en-ZA" u="sng" dirty="0"/>
              <a:t>reserve</a:t>
            </a:r>
            <a:r>
              <a:rPr lang="en-ZA" dirty="0"/>
              <a:t> as used in this workshop?</a:t>
            </a:r>
          </a:p>
          <a:p>
            <a:r>
              <a:rPr lang="en-ZA" dirty="0"/>
              <a:t>Where/how does the Catchment Management Strategy </a:t>
            </a:r>
            <a:r>
              <a:rPr lang="en-ZA" dirty="0" smtClean="0"/>
              <a:t>talk </a:t>
            </a:r>
            <a:r>
              <a:rPr lang="en-ZA" dirty="0"/>
              <a:t>to the Classification/Management Classes</a:t>
            </a:r>
          </a:p>
          <a:p>
            <a:r>
              <a:rPr lang="en-ZA" dirty="0"/>
              <a:t>What is your understanding of the classification process?</a:t>
            </a:r>
          </a:p>
          <a:p>
            <a:r>
              <a:rPr lang="en-ZA" dirty="0"/>
              <a:t>What do you want your catchment to look like in the next 20 </a:t>
            </a:r>
            <a:r>
              <a:rPr lang="en-ZA" dirty="0" err="1"/>
              <a:t>yrs</a:t>
            </a:r>
            <a:r>
              <a:rPr lang="en-ZA" dirty="0"/>
              <a:t>?</a:t>
            </a:r>
          </a:p>
          <a:p>
            <a:pPr marL="0" indent="0">
              <a:buNone/>
            </a:pPr>
            <a:endParaRPr lang="en-ZA" dirty="0"/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457200" y="0"/>
            <a:ext cx="8229600" cy="76470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baseline="0" dirty="0">
                <a:solidFill>
                  <a:srgbClr val="FFC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ZA" dirty="0" smtClean="0"/>
              <a:t>What have we learnt today?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45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6632"/>
            <a:ext cx="9144000" cy="2246106"/>
          </a:xfrm>
        </p:spPr>
        <p:txBody>
          <a:bodyPr>
            <a:noAutofit/>
          </a:bodyPr>
          <a:lstStyle/>
          <a:p>
            <a:r>
              <a:rPr lang="en-ZA" sz="3600" b="1" dirty="0"/>
              <a:t>PROJECT STEERING</a:t>
            </a:r>
            <a:br>
              <a:rPr lang="en-ZA" sz="3600" b="1" dirty="0"/>
            </a:br>
            <a:r>
              <a:rPr lang="en-ZA" sz="3600" b="1" dirty="0"/>
              <a:t>COMMITTEE:</a:t>
            </a:r>
            <a:br>
              <a:rPr lang="en-ZA" sz="3600" b="1" dirty="0"/>
            </a:br>
            <a:r>
              <a:rPr lang="en-ZA" sz="3600" b="1" dirty="0"/>
              <a:t>DRAFT TERMS OF REFERENCE</a:t>
            </a:r>
            <a:br>
              <a:rPr lang="en-ZA" sz="3600" b="1" dirty="0"/>
            </a:br>
            <a:r>
              <a:rPr lang="en-ZA" sz="3600" b="1" dirty="0"/>
              <a:t>AND MEMBERSHIP</a:t>
            </a:r>
            <a:endParaRPr lang="en-ZA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41736"/>
            <a:ext cx="6858000" cy="1241822"/>
          </a:xfrm>
        </p:spPr>
        <p:txBody>
          <a:bodyPr>
            <a:normAutofit fontScale="85000" lnSpcReduction="20000"/>
          </a:bodyPr>
          <a:lstStyle/>
          <a:p>
            <a:r>
              <a:rPr lang="en-ZA" dirty="0" smtClean="0"/>
              <a:t>Classification of Water Resources in </a:t>
            </a:r>
            <a:r>
              <a:rPr lang="en-ZA" dirty="0" err="1" smtClean="0"/>
              <a:t>Inkomati</a:t>
            </a:r>
            <a:r>
              <a:rPr lang="en-ZA" dirty="0" smtClean="0"/>
              <a:t> WMA</a:t>
            </a:r>
          </a:p>
          <a:p>
            <a:r>
              <a:rPr lang="en-ZA" dirty="0" smtClean="0"/>
              <a:t>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16095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STEERING </a:t>
            </a:r>
            <a:r>
              <a:rPr lang="en-ZA" b="1" dirty="0"/>
              <a:t>COMMITTEE (PSC)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ZA" b="1" dirty="0"/>
              <a:t>Non-statutory, voluntary </a:t>
            </a:r>
            <a:r>
              <a:rPr lang="en-ZA" b="1" dirty="0" smtClean="0"/>
              <a:t>body</a:t>
            </a:r>
            <a:endParaRPr lang="en-ZA" b="1" dirty="0"/>
          </a:p>
          <a:p>
            <a:r>
              <a:rPr lang="en-ZA" b="1" dirty="0"/>
              <a:t>Oversight body for water </a:t>
            </a:r>
            <a:r>
              <a:rPr lang="en-ZA" b="1" dirty="0" smtClean="0"/>
              <a:t>resource classification </a:t>
            </a:r>
            <a:r>
              <a:rPr lang="en-ZA" b="1" dirty="0"/>
              <a:t>within </a:t>
            </a:r>
            <a:r>
              <a:rPr lang="en-ZA" b="1" dirty="0" smtClean="0"/>
              <a:t>IWMA</a:t>
            </a:r>
            <a:endParaRPr lang="en-ZA" b="1" dirty="0"/>
          </a:p>
          <a:p>
            <a:r>
              <a:rPr lang="en-ZA" b="1" dirty="0"/>
              <a:t>To guide the project in all stages </a:t>
            </a:r>
          </a:p>
          <a:p>
            <a:r>
              <a:rPr lang="en-ZA" b="1" dirty="0"/>
              <a:t>To provide inputs on behalf of </a:t>
            </a:r>
            <a:r>
              <a:rPr lang="en-ZA" b="1" dirty="0" smtClean="0"/>
              <a:t>constituencies</a:t>
            </a:r>
          </a:p>
          <a:p>
            <a:r>
              <a:rPr lang="en-ZA" b="1" dirty="0" smtClean="0"/>
              <a:t>To provide feedback to constituencies and submit ‘grievances’ and information to study team from constituencies</a:t>
            </a:r>
          </a:p>
          <a:p>
            <a:r>
              <a:rPr lang="en-ZA" b="1" dirty="0" smtClean="0"/>
              <a:t>Assist DWA/ICMA to interact with stakeholders in all aspects of the study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0293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THE OBJECTIVES 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5040560"/>
          </a:xfrm>
        </p:spPr>
        <p:txBody>
          <a:bodyPr>
            <a:normAutofit fontScale="85000" lnSpcReduction="20000"/>
          </a:bodyPr>
          <a:lstStyle/>
          <a:p>
            <a:r>
              <a:rPr lang="en-ZA" b="1" dirty="0"/>
              <a:t>Provide strategic direction and guidance </a:t>
            </a:r>
            <a:r>
              <a:rPr lang="en-ZA" b="1" dirty="0" smtClean="0"/>
              <a:t>on the </a:t>
            </a:r>
            <a:r>
              <a:rPr lang="en-ZA" b="1" dirty="0"/>
              <a:t>study process and tasks;</a:t>
            </a:r>
          </a:p>
          <a:p>
            <a:r>
              <a:rPr lang="en-ZA" b="1" dirty="0"/>
              <a:t>Guide the study team on the desired state </a:t>
            </a:r>
            <a:r>
              <a:rPr lang="en-ZA" b="1" dirty="0" smtClean="0"/>
              <a:t>of water </a:t>
            </a:r>
            <a:r>
              <a:rPr lang="en-ZA" b="1" dirty="0"/>
              <a:t>resources within the </a:t>
            </a:r>
            <a:r>
              <a:rPr lang="en-ZA" b="1" dirty="0" err="1" smtClean="0"/>
              <a:t>Inkomati</a:t>
            </a:r>
            <a:r>
              <a:rPr lang="en-ZA" b="1" dirty="0" smtClean="0"/>
              <a:t> </a:t>
            </a:r>
            <a:r>
              <a:rPr lang="en-ZA" b="1" dirty="0"/>
              <a:t>WMA;</a:t>
            </a:r>
          </a:p>
          <a:p>
            <a:r>
              <a:rPr lang="en-ZA" b="1" dirty="0"/>
              <a:t>Provide technical input and </a:t>
            </a:r>
            <a:r>
              <a:rPr lang="en-ZA" b="1" dirty="0" smtClean="0"/>
              <a:t>information support </a:t>
            </a:r>
            <a:r>
              <a:rPr lang="en-ZA" b="1" dirty="0"/>
              <a:t>to the process where </a:t>
            </a:r>
            <a:r>
              <a:rPr lang="en-ZA" b="1" dirty="0" smtClean="0"/>
              <a:t>available</a:t>
            </a:r>
          </a:p>
          <a:p>
            <a:r>
              <a:rPr lang="en-ZA" b="1" dirty="0"/>
              <a:t>Provide direction on the significant </a:t>
            </a:r>
            <a:r>
              <a:rPr lang="en-ZA" b="1" dirty="0" smtClean="0"/>
              <a:t>water resources </a:t>
            </a:r>
            <a:r>
              <a:rPr lang="en-ZA" b="1" dirty="0"/>
              <a:t>to be classified;</a:t>
            </a:r>
          </a:p>
          <a:p>
            <a:r>
              <a:rPr lang="en-ZA" b="1" dirty="0"/>
              <a:t>Provide input to the technical process;</a:t>
            </a:r>
          </a:p>
          <a:p>
            <a:r>
              <a:rPr lang="en-ZA" b="1" dirty="0"/>
              <a:t>Serve as representatives of </a:t>
            </a:r>
            <a:r>
              <a:rPr lang="en-ZA" b="1" dirty="0" smtClean="0"/>
              <a:t>the stakeholder </a:t>
            </a:r>
            <a:r>
              <a:rPr lang="en-ZA" b="1" dirty="0"/>
              <a:t>bodies and organisations </a:t>
            </a:r>
            <a:r>
              <a:rPr lang="en-ZA" b="1" dirty="0" smtClean="0"/>
              <a:t>and report </a:t>
            </a:r>
            <a:r>
              <a:rPr lang="en-ZA" b="1" dirty="0"/>
              <a:t>back to them on an ongoing </a:t>
            </a:r>
            <a:r>
              <a:rPr lang="en-ZA" b="1" dirty="0" smtClean="0"/>
              <a:t>basis regarding </a:t>
            </a:r>
            <a:r>
              <a:rPr lang="en-ZA" b="1" dirty="0"/>
              <a:t>the study decisions and results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780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60648"/>
            <a:ext cx="7886700" cy="402297"/>
          </a:xfrm>
        </p:spPr>
        <p:txBody>
          <a:bodyPr>
            <a:normAutofit fontScale="90000"/>
          </a:bodyPr>
          <a:lstStyle/>
          <a:p>
            <a:r>
              <a:rPr lang="en-ZA" b="1" dirty="0"/>
              <a:t>PSC MEMBERSHIP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28650" y="1231576"/>
          <a:ext cx="7886700" cy="5356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1675"/>
                <a:gridCol w="1971675"/>
                <a:gridCol w="1971675"/>
                <a:gridCol w="1971675"/>
              </a:tblGrid>
              <a:tr h="278130">
                <a:tc>
                  <a:txBody>
                    <a:bodyPr/>
                    <a:lstStyle/>
                    <a:p>
                      <a:endParaRPr lang="en-ZA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en-ZA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</a:tr>
              <a:tr h="278130"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ZA" sz="14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256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ZA" sz="3200" dirty="0" smtClean="0"/>
              <a:t>Sector Representation</a:t>
            </a:r>
            <a:endParaRPr lang="en-ZA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492941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Mining</a:t>
            </a:r>
          </a:p>
          <a:p>
            <a:r>
              <a:rPr lang="en-US" dirty="0" smtClean="0"/>
              <a:t>Commercial farmers</a:t>
            </a:r>
            <a:endParaRPr lang="en-US" dirty="0"/>
          </a:p>
          <a:p>
            <a:r>
              <a:rPr lang="en-ZA" dirty="0" smtClean="0"/>
              <a:t>Traditional leaders</a:t>
            </a:r>
          </a:p>
          <a:p>
            <a:r>
              <a:rPr lang="en-ZA" dirty="0" smtClean="0"/>
              <a:t>Government departments</a:t>
            </a:r>
          </a:p>
          <a:p>
            <a:r>
              <a:rPr lang="en-ZA" dirty="0" smtClean="0"/>
              <a:t>Conservation/ Environment</a:t>
            </a:r>
          </a:p>
          <a:p>
            <a:r>
              <a:rPr lang="en-ZA" dirty="0" smtClean="0"/>
              <a:t>Emerging </a:t>
            </a:r>
            <a:r>
              <a:rPr lang="en-ZA" dirty="0" smtClean="0"/>
              <a:t>farmers / </a:t>
            </a:r>
            <a:r>
              <a:rPr lang="en-ZA" dirty="0" err="1" smtClean="0"/>
              <a:t>Afasa</a:t>
            </a:r>
            <a:endParaRPr lang="en-ZA" dirty="0" smtClean="0"/>
          </a:p>
          <a:p>
            <a:r>
              <a:rPr lang="en-ZA" dirty="0" smtClean="0"/>
              <a:t>Non-governmental organisations</a:t>
            </a:r>
          </a:p>
          <a:p>
            <a:r>
              <a:rPr lang="en-ZA" dirty="0" smtClean="0"/>
              <a:t>DWA</a:t>
            </a:r>
          </a:p>
          <a:p>
            <a:r>
              <a:rPr lang="en-ZA" dirty="0" err="1" smtClean="0"/>
              <a:t>Moz</a:t>
            </a:r>
            <a:r>
              <a:rPr lang="en-ZA" dirty="0" smtClean="0"/>
              <a:t> and Swaziland</a:t>
            </a:r>
          </a:p>
          <a:p>
            <a:r>
              <a:rPr lang="en-ZA" dirty="0" smtClean="0"/>
              <a:t>Academic / technical</a:t>
            </a:r>
          </a:p>
          <a:p>
            <a:endParaRPr lang="en-ZA" dirty="0" smtClean="0"/>
          </a:p>
          <a:p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>
            <a:normAutofit fontScale="85000" lnSpcReduction="20000"/>
          </a:bodyPr>
          <a:lstStyle/>
          <a:p>
            <a:r>
              <a:rPr lang="en-ZA" dirty="0" smtClean="0"/>
              <a:t>Industry (including Eskom)</a:t>
            </a:r>
            <a:endParaRPr lang="en-ZA" dirty="0" smtClean="0"/>
          </a:p>
          <a:p>
            <a:r>
              <a:rPr lang="en-ZA" dirty="0" smtClean="0"/>
              <a:t>Tourism</a:t>
            </a:r>
          </a:p>
          <a:p>
            <a:r>
              <a:rPr lang="en-ZA" dirty="0" smtClean="0"/>
              <a:t>Municipalities</a:t>
            </a:r>
          </a:p>
          <a:p>
            <a:r>
              <a:rPr lang="en-ZA" dirty="0" smtClean="0"/>
              <a:t>Forestry</a:t>
            </a:r>
          </a:p>
          <a:p>
            <a:r>
              <a:rPr lang="en-ZA" dirty="0" smtClean="0"/>
              <a:t>Water services providers</a:t>
            </a:r>
          </a:p>
          <a:p>
            <a:r>
              <a:rPr lang="en-ZA" dirty="0" smtClean="0"/>
              <a:t>Community based organisations</a:t>
            </a:r>
          </a:p>
          <a:p>
            <a:r>
              <a:rPr lang="en-ZA" dirty="0" smtClean="0"/>
              <a:t>ICMA</a:t>
            </a:r>
          </a:p>
          <a:p>
            <a:r>
              <a:rPr lang="en-ZA" dirty="0" smtClean="0"/>
              <a:t>Water User Associations / irrigation boards</a:t>
            </a:r>
            <a:endParaRPr lang="en-ZA" dirty="0" smtClean="0"/>
          </a:p>
          <a:p>
            <a:r>
              <a:rPr lang="en-ZA" dirty="0" err="1" smtClean="0"/>
              <a:t>Nafcoc</a:t>
            </a:r>
            <a:r>
              <a:rPr lang="en-ZA" dirty="0" smtClean="0"/>
              <a:t> / business / </a:t>
            </a:r>
            <a:r>
              <a:rPr lang="en-ZA" dirty="0" err="1" smtClean="0"/>
              <a:t>trac</a:t>
            </a:r>
            <a:endParaRPr lang="en-ZA" dirty="0" smtClean="0"/>
          </a:p>
          <a:p>
            <a:r>
              <a:rPr lang="en-ZA" dirty="0" err="1" smtClean="0"/>
              <a:t>Kobwa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8296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ZA" sz="3200" dirty="0" smtClean="0"/>
              <a:t>Sector Representation</a:t>
            </a:r>
            <a:endParaRPr lang="en-ZA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492941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Mining</a:t>
            </a:r>
          </a:p>
          <a:p>
            <a:r>
              <a:rPr lang="en-US" dirty="0" smtClean="0"/>
              <a:t>Commercial farmers</a:t>
            </a:r>
            <a:endParaRPr lang="en-US" dirty="0"/>
          </a:p>
          <a:p>
            <a:r>
              <a:rPr lang="en-ZA" dirty="0" smtClean="0"/>
              <a:t>Traditional leaders</a:t>
            </a:r>
          </a:p>
          <a:p>
            <a:r>
              <a:rPr lang="en-ZA" dirty="0" smtClean="0"/>
              <a:t>Government departments</a:t>
            </a:r>
          </a:p>
          <a:p>
            <a:r>
              <a:rPr lang="en-ZA" dirty="0" smtClean="0"/>
              <a:t>Conservation/ Environment</a:t>
            </a:r>
          </a:p>
          <a:p>
            <a:r>
              <a:rPr lang="en-ZA" dirty="0" smtClean="0"/>
              <a:t>Emerging farmers</a:t>
            </a:r>
          </a:p>
          <a:p>
            <a:r>
              <a:rPr lang="en-ZA" dirty="0" smtClean="0"/>
              <a:t>Non-governmental organisations</a:t>
            </a:r>
          </a:p>
          <a:p>
            <a:r>
              <a:rPr lang="en-ZA" dirty="0" smtClean="0"/>
              <a:t>DWA</a:t>
            </a:r>
          </a:p>
          <a:p>
            <a:endParaRPr lang="en-Z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>
            <a:normAutofit lnSpcReduction="10000"/>
          </a:bodyPr>
          <a:lstStyle/>
          <a:p>
            <a:r>
              <a:rPr lang="en-ZA" dirty="0" smtClean="0"/>
              <a:t>Industry</a:t>
            </a:r>
          </a:p>
          <a:p>
            <a:r>
              <a:rPr lang="en-ZA" dirty="0" smtClean="0"/>
              <a:t>Tourism</a:t>
            </a:r>
          </a:p>
          <a:p>
            <a:r>
              <a:rPr lang="en-ZA" dirty="0" smtClean="0"/>
              <a:t>Municipalities</a:t>
            </a:r>
          </a:p>
          <a:p>
            <a:r>
              <a:rPr lang="en-ZA" dirty="0" smtClean="0"/>
              <a:t>Forestry</a:t>
            </a:r>
          </a:p>
          <a:p>
            <a:r>
              <a:rPr lang="en-ZA" dirty="0" smtClean="0"/>
              <a:t>Water services providers</a:t>
            </a:r>
          </a:p>
          <a:p>
            <a:r>
              <a:rPr lang="en-ZA" dirty="0" smtClean="0"/>
              <a:t>Community based organisations</a:t>
            </a:r>
          </a:p>
          <a:p>
            <a:r>
              <a:rPr lang="en-ZA" dirty="0" smtClean="0"/>
              <a:t>ICMA</a:t>
            </a:r>
          </a:p>
          <a:p>
            <a:r>
              <a:rPr lang="en-ZA" dirty="0" smtClean="0"/>
              <a:t>Others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7675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THE WAY FORWARD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75000"/>
              <a:buFont typeface="Wingdings" pitchFamily="2" charset="2"/>
              <a:buChar char="Ø"/>
            </a:pPr>
            <a:r>
              <a:rPr lang="en-ZA" b="1" dirty="0"/>
              <a:t>Establishment of the PSC &amp; Inaugural PSC meeting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75000"/>
              <a:buFont typeface="Wingdings" pitchFamily="2" charset="2"/>
              <a:buChar char="Ø"/>
            </a:pPr>
            <a:r>
              <a:rPr lang="en-ZA" b="1" dirty="0"/>
              <a:t>Collation of  information arising from catchment visioning exercise 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75000"/>
              <a:buFont typeface="Wingdings" pitchFamily="2" charset="2"/>
              <a:buChar char="Ø"/>
            </a:pPr>
            <a:r>
              <a:rPr lang="en-ZA" b="1" dirty="0"/>
              <a:t>Finalisation of the stakeholder engagement plan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75000"/>
              <a:buFont typeface="Wingdings" pitchFamily="2" charset="2"/>
              <a:buChar char="Ø"/>
            </a:pPr>
            <a:r>
              <a:rPr lang="en-ZA" b="1" dirty="0"/>
              <a:t>Finalisation of IUAs delineation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75000"/>
              <a:buFont typeface="Wingdings" pitchFamily="2" charset="2"/>
              <a:buChar char="Ø"/>
            </a:pPr>
            <a:r>
              <a:rPr lang="en-ZA" b="1" dirty="0"/>
              <a:t>Finalisation of the Status Quo Report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75000"/>
              <a:buFont typeface="Wingdings" pitchFamily="2" charset="2"/>
              <a:buChar char="Ø"/>
            </a:pPr>
            <a:r>
              <a:rPr lang="en-ZA" b="1"/>
              <a:t>Compilation of the Issues &amp; Responses Register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7360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55576" y="2996952"/>
            <a:ext cx="7772400" cy="1362075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thank you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3342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 txBox="1">
            <a:spLocks/>
          </p:cNvSpPr>
          <p:nvPr/>
        </p:nvSpPr>
        <p:spPr>
          <a:xfrm>
            <a:off x="323528" y="1340768"/>
            <a:ext cx="8640960" cy="547260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dirty="0"/>
              <a:t>WRC – protection and development</a:t>
            </a:r>
          </a:p>
          <a:p>
            <a:r>
              <a:rPr lang="en-ZA" dirty="0"/>
              <a:t>The Zonation analogy</a:t>
            </a:r>
          </a:p>
          <a:p>
            <a:r>
              <a:rPr lang="en-ZA" dirty="0"/>
              <a:t>Three possible class distinctions according to water quality parameters </a:t>
            </a:r>
            <a:r>
              <a:rPr lang="en-ZA" dirty="0" err="1"/>
              <a:t>landuse</a:t>
            </a:r>
            <a:r>
              <a:rPr lang="en-ZA" dirty="0"/>
              <a:t>, water quantity and community expectations</a:t>
            </a:r>
          </a:p>
          <a:p>
            <a:r>
              <a:rPr lang="en-ZA" dirty="0"/>
              <a:t>This will protect the surface water resources and promote responsible management of the </a:t>
            </a:r>
            <a:r>
              <a:rPr lang="en-ZA" dirty="0" err="1"/>
              <a:t>Inkomati</a:t>
            </a:r>
            <a:r>
              <a:rPr lang="en-ZA" dirty="0"/>
              <a:t> WMA</a:t>
            </a:r>
          </a:p>
          <a:p>
            <a:pPr marL="0" indent="0">
              <a:buNone/>
            </a:pPr>
            <a:endParaRPr lang="en-ZA" dirty="0"/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457200" y="0"/>
            <a:ext cx="8229600" cy="76470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baseline="0" dirty="0">
                <a:solidFill>
                  <a:srgbClr val="FFC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ZA" dirty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549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 txBox="1">
            <a:spLocks/>
          </p:cNvSpPr>
          <p:nvPr/>
        </p:nvSpPr>
        <p:spPr>
          <a:xfrm>
            <a:off x="323528" y="1340768"/>
            <a:ext cx="8640960" cy="547260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dirty="0"/>
              <a:t>Balancing development, use and protection</a:t>
            </a:r>
          </a:p>
          <a:p>
            <a:r>
              <a:rPr lang="en-GB" dirty="0"/>
              <a:t>Classification is a difficult process to understand </a:t>
            </a:r>
          </a:p>
          <a:p>
            <a:r>
              <a:rPr lang="en-GB" dirty="0"/>
              <a:t>Water use authorisation is currently being done based on the preliminary </a:t>
            </a:r>
            <a:r>
              <a:rPr lang="en-GB" dirty="0" smtClean="0"/>
              <a:t>Reserve </a:t>
            </a:r>
            <a:r>
              <a:rPr lang="en-GB" dirty="0"/>
              <a:t>Setting MCs will assist the DWA/ICMA to do this on a better footing</a:t>
            </a:r>
          </a:p>
          <a:p>
            <a:r>
              <a:rPr lang="en-GB" dirty="0"/>
              <a:t>According to the National Water Act (NWA) water must be managed on a catchment basis …… so classification is following that route</a:t>
            </a:r>
            <a:endParaRPr lang="en-ZA" dirty="0"/>
          </a:p>
          <a:p>
            <a:endParaRPr lang="en-ZA" dirty="0"/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457200" y="0"/>
            <a:ext cx="8229600" cy="76470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baseline="0" dirty="0">
                <a:solidFill>
                  <a:srgbClr val="FFC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ZA" dirty="0"/>
              <a:t>What is it about/Why?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88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 txBox="1">
            <a:spLocks/>
          </p:cNvSpPr>
          <p:nvPr/>
        </p:nvSpPr>
        <p:spPr>
          <a:xfrm>
            <a:off x="323528" y="1340768"/>
            <a:ext cx="8640960" cy="547260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dirty="0" smtClean="0"/>
              <a:t>Announce the study to be undertaken in the </a:t>
            </a:r>
            <a:r>
              <a:rPr lang="en-ZA" dirty="0" err="1" smtClean="0"/>
              <a:t>Inkomati</a:t>
            </a:r>
            <a:r>
              <a:rPr lang="en-ZA" dirty="0" smtClean="0"/>
              <a:t> WMA</a:t>
            </a:r>
          </a:p>
          <a:p>
            <a:r>
              <a:rPr lang="en-ZA" dirty="0" smtClean="0"/>
              <a:t>Share the study objectives and processes and their links to other studies in the WMA</a:t>
            </a:r>
          </a:p>
          <a:p>
            <a:r>
              <a:rPr lang="en-ZA" dirty="0" smtClean="0"/>
              <a:t>Obtain the expectations and needs of the classification process</a:t>
            </a:r>
          </a:p>
          <a:p>
            <a:r>
              <a:rPr lang="en-ZA" dirty="0" smtClean="0"/>
              <a:t>Obtain inputs and comments from stakeholders</a:t>
            </a:r>
          </a:p>
          <a:p>
            <a:r>
              <a:rPr lang="en-ZA" dirty="0" smtClean="0"/>
              <a:t>Confirm the vision of the WMA and introduce the principle of integrated units of analyses (IUAs)</a:t>
            </a:r>
          </a:p>
          <a:p>
            <a:r>
              <a:rPr lang="en-ZA" dirty="0" smtClean="0"/>
              <a:t>Discuss the formation of the PSC and stakeholder engagement</a:t>
            </a:r>
            <a:endParaRPr lang="en-ZA" dirty="0"/>
          </a:p>
          <a:p>
            <a:endParaRPr lang="en-ZA" dirty="0"/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457200" y="0"/>
            <a:ext cx="8229600" cy="76470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baseline="0" dirty="0">
                <a:solidFill>
                  <a:srgbClr val="FFC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ZA" dirty="0" smtClean="0"/>
              <a:t>Objectives of this workshop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10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 txBox="1">
            <a:spLocks/>
          </p:cNvSpPr>
          <p:nvPr/>
        </p:nvSpPr>
        <p:spPr>
          <a:xfrm>
            <a:off x="323528" y="1340768"/>
            <a:ext cx="8640960" cy="547260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dirty="0"/>
              <a:t>Tolerance – diverging views</a:t>
            </a:r>
          </a:p>
          <a:p>
            <a:r>
              <a:rPr lang="en-ZA" dirty="0"/>
              <a:t>Agree to </a:t>
            </a:r>
            <a:r>
              <a:rPr lang="en-ZA" dirty="0" smtClean="0"/>
              <a:t>disagree</a:t>
            </a:r>
          </a:p>
          <a:p>
            <a:r>
              <a:rPr lang="en-ZA" dirty="0" smtClean="0"/>
              <a:t>Don’t use platform to settle scores</a:t>
            </a:r>
            <a:endParaRPr lang="en-ZA" dirty="0"/>
          </a:p>
          <a:p>
            <a:r>
              <a:rPr lang="en-ZA" dirty="0"/>
              <a:t>Don’t expect answers to all our questions/demands – e.g. water services issues</a:t>
            </a:r>
          </a:p>
          <a:p>
            <a:r>
              <a:rPr lang="en-ZA" dirty="0"/>
              <a:t>C</a:t>
            </a:r>
            <a:r>
              <a:rPr lang="en-ZA" dirty="0" smtClean="0"/>
              <a:t>ell </a:t>
            </a:r>
            <a:r>
              <a:rPr lang="en-ZA" dirty="0"/>
              <a:t>phones</a:t>
            </a:r>
          </a:p>
          <a:p>
            <a:r>
              <a:rPr lang="en-ZA" dirty="0"/>
              <a:t>Ablutions</a:t>
            </a:r>
          </a:p>
          <a:p>
            <a:r>
              <a:rPr lang="en-ZA" dirty="0"/>
              <a:t>Time table</a:t>
            </a:r>
          </a:p>
          <a:p>
            <a:r>
              <a:rPr lang="en-ZA" dirty="0"/>
              <a:t>Name, organisation before a question</a:t>
            </a:r>
          </a:p>
          <a:p>
            <a:pPr marL="0" indent="0">
              <a:buNone/>
            </a:pPr>
            <a:endParaRPr lang="en-ZA" dirty="0"/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457200" y="144016"/>
            <a:ext cx="8229600" cy="76470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baseline="0" dirty="0">
                <a:solidFill>
                  <a:srgbClr val="FFC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ZA" dirty="0"/>
              <a:t>House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39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 txBox="1">
            <a:spLocks/>
          </p:cNvSpPr>
          <p:nvPr/>
        </p:nvSpPr>
        <p:spPr>
          <a:xfrm>
            <a:off x="323528" y="1340768"/>
            <a:ext cx="8640960" cy="5472608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ZA" dirty="0" smtClean="0"/>
              <a:t>Allow constructive </a:t>
            </a:r>
            <a:r>
              <a:rPr lang="en-ZA" dirty="0"/>
              <a:t>consultation, cooperation and partnering with government, industry, municipalities, agriculture and other stakeholders wherever possible</a:t>
            </a:r>
          </a:p>
          <a:p>
            <a:r>
              <a:rPr lang="en-ZA" dirty="0"/>
              <a:t>Supporting the advancement and application of scientific </a:t>
            </a:r>
            <a:r>
              <a:rPr lang="en-ZA" dirty="0" smtClean="0"/>
              <a:t>knowledge</a:t>
            </a:r>
          </a:p>
          <a:p>
            <a:r>
              <a:rPr lang="en-ZA" dirty="0" smtClean="0"/>
              <a:t>Buy-in: DWA/ICMA operating rules in the management of the MCs</a:t>
            </a:r>
            <a:endParaRPr lang="en-ZA" dirty="0"/>
          </a:p>
          <a:p>
            <a:r>
              <a:rPr lang="en-ZA" dirty="0"/>
              <a:t>Promoting and supporting an appropriate level of enforcement of the NWA</a:t>
            </a:r>
          </a:p>
          <a:p>
            <a:r>
              <a:rPr lang="en-ZA" dirty="0"/>
              <a:t>Active involvement in independent Water Resources monitoring</a:t>
            </a:r>
          </a:p>
          <a:p>
            <a:r>
              <a:rPr lang="en-ZA" dirty="0"/>
              <a:t>Promoting the responsible use of technology in WR improvement</a:t>
            </a:r>
          </a:p>
          <a:p>
            <a:r>
              <a:rPr lang="en-ZA" dirty="0"/>
              <a:t>Celebrating and promoting the ICMA’s WRM qualities and values as appropriate to sustain a healthy sense of pride and stewardship</a:t>
            </a:r>
          </a:p>
          <a:p>
            <a:r>
              <a:rPr lang="en-ZA" dirty="0"/>
              <a:t>Venturing beyond our WMA boundaries when needed to understand external factors impacting our resources, to gain useful knowledge and promote sharing of information </a:t>
            </a:r>
          </a:p>
          <a:p>
            <a:endParaRPr lang="en-ZA" dirty="0"/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457200" y="44624"/>
            <a:ext cx="8507288" cy="122413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baseline="0" dirty="0">
                <a:solidFill>
                  <a:srgbClr val="FFC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ZA" sz="3200" dirty="0"/>
              <a:t>Expectations and </a:t>
            </a:r>
            <a:r>
              <a:rPr lang="en-ZA" sz="3200" dirty="0" smtClean="0"/>
              <a:t>needs for the implementation of WRCS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5504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 txBox="1">
            <a:spLocks/>
          </p:cNvSpPr>
          <p:nvPr/>
        </p:nvSpPr>
        <p:spPr>
          <a:xfrm>
            <a:off x="323528" y="1340768"/>
            <a:ext cx="8640960" cy="547260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ZA" dirty="0"/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107504" y="0"/>
            <a:ext cx="9036496" cy="76470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baseline="0" dirty="0">
                <a:solidFill>
                  <a:srgbClr val="FFC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ZA" sz="3600" dirty="0"/>
              <a:t>What </a:t>
            </a:r>
            <a:r>
              <a:rPr lang="en-ZA" sz="3600" dirty="0" smtClean="0"/>
              <a:t>are your expectations and needs?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1484784"/>
            <a:ext cx="83529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When the process is complete people will have to understand what WRCS is all about and what the enforcement procedures are</a:t>
            </a:r>
          </a:p>
          <a:p>
            <a:r>
              <a:rPr lang="en-US" dirty="0" smtClean="0"/>
              <a:t>A clear and correct process to be followed</a:t>
            </a:r>
          </a:p>
          <a:p>
            <a:r>
              <a:rPr lang="en-US" dirty="0" err="1" smtClean="0"/>
              <a:t>Usuthu</a:t>
            </a:r>
            <a:r>
              <a:rPr lang="en-US" dirty="0" smtClean="0"/>
              <a:t> be included in the process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78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 txBox="1">
            <a:spLocks/>
          </p:cNvSpPr>
          <p:nvPr/>
        </p:nvSpPr>
        <p:spPr>
          <a:xfrm>
            <a:off x="323528" y="1340768"/>
            <a:ext cx="8640960" cy="5472608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ZA" dirty="0"/>
              <a:t>When is the Classification we are doing now going to be reviewed? Don’t we have a kind of short term, medium term evaluation so that </a:t>
            </a:r>
            <a:r>
              <a:rPr lang="en-ZA" dirty="0" smtClean="0"/>
              <a:t>we </a:t>
            </a:r>
            <a:r>
              <a:rPr lang="en-ZA" dirty="0"/>
              <a:t>can recommend changes?</a:t>
            </a:r>
          </a:p>
          <a:p>
            <a:pPr lvl="0"/>
            <a:r>
              <a:rPr lang="en-ZA" dirty="0"/>
              <a:t>We have received enough water for the past few years. Are we classifying on the basis of water availability only? </a:t>
            </a:r>
          </a:p>
          <a:p>
            <a:pPr lvl="0"/>
            <a:r>
              <a:rPr lang="en-ZA" dirty="0"/>
              <a:t>How do we factor in the water quality aspects? Will the water quality affect the classes in anyway; now or in the future?</a:t>
            </a:r>
          </a:p>
          <a:p>
            <a:pPr lvl="0"/>
            <a:r>
              <a:rPr lang="en-GB" dirty="0"/>
              <a:t>What will the possible changes be in the WMA after 20 </a:t>
            </a:r>
            <a:r>
              <a:rPr lang="en-GB" dirty="0" err="1"/>
              <a:t>yrs</a:t>
            </a:r>
            <a:r>
              <a:rPr lang="en-GB" dirty="0"/>
              <a:t>?</a:t>
            </a:r>
          </a:p>
          <a:p>
            <a:endParaRPr lang="en-ZA" dirty="0"/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457200" y="0"/>
            <a:ext cx="8229600" cy="76470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baseline="0" dirty="0">
                <a:solidFill>
                  <a:srgbClr val="FFC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ZA" dirty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29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 txBox="1">
            <a:spLocks/>
          </p:cNvSpPr>
          <p:nvPr/>
        </p:nvSpPr>
        <p:spPr>
          <a:xfrm>
            <a:off x="323528" y="1340768"/>
            <a:ext cx="8640960" cy="5472608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ZA" dirty="0"/>
              <a:t>Why do we have to classify our water resources (go through the process of water resources classification)?</a:t>
            </a:r>
          </a:p>
          <a:p>
            <a:pPr lvl="0"/>
            <a:r>
              <a:rPr lang="en-ZA" dirty="0"/>
              <a:t>In your opinion, what should be considered in the process of water resources classification?</a:t>
            </a:r>
          </a:p>
          <a:p>
            <a:pPr lvl="0"/>
            <a:r>
              <a:rPr lang="en-ZA" dirty="0"/>
              <a:t>What is your understanding of Resource Quality Objectives (RQOs)?</a:t>
            </a:r>
          </a:p>
          <a:p>
            <a:r>
              <a:rPr lang="en-US" dirty="0"/>
              <a:t>RQOs will give effect to the implementation of the MCs. What is your understanding of this statement?</a:t>
            </a:r>
          </a:p>
          <a:p>
            <a:r>
              <a:rPr lang="en-US" dirty="0"/>
              <a:t>The process is a stepwise one (7). When (during the process) can we develop the catchment vision for the resource? </a:t>
            </a:r>
          </a:p>
          <a:p>
            <a:r>
              <a:rPr lang="en-US" dirty="0"/>
              <a:t>When/which steps (of the 7) are stakeholders to be involved?</a:t>
            </a:r>
          </a:p>
          <a:p>
            <a:pPr lvl="0"/>
            <a:r>
              <a:rPr lang="en-ZA" dirty="0"/>
              <a:t>Why do you think stakeholder involvement in this process is necessary?</a:t>
            </a:r>
          </a:p>
          <a:p>
            <a:pPr lvl="0"/>
            <a:r>
              <a:rPr lang="en-ZA" dirty="0"/>
              <a:t>Why do we need a steering committee and who should be members of this committee?</a:t>
            </a:r>
          </a:p>
          <a:p>
            <a:pPr marL="0" indent="0">
              <a:buNone/>
            </a:pPr>
            <a:endParaRPr lang="en-ZA" dirty="0"/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457200" y="0"/>
            <a:ext cx="8229600" cy="76470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b="1" kern="1200" baseline="0" dirty="0">
                <a:solidFill>
                  <a:srgbClr val="FFC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ZA" dirty="0" smtClean="0"/>
              <a:t>What have we learnt today?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88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3447412-955B-4BD9-95BC-C0DB895935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1019</Words>
  <Application>Microsoft Office PowerPoint</Application>
  <PresentationFormat>On-screen Show (4:3)</PresentationFormat>
  <Paragraphs>135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ICMA</vt:lpstr>
      <vt:lpstr>The Inkomati Catchment Management Agency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PROJECT STEERING COMMITTEE: DRAFT TERMS OF REFERENCE AND MEMBERSHIP</vt:lpstr>
      <vt:lpstr>STEERING COMMITTEE (PSC)</vt:lpstr>
      <vt:lpstr>THE OBJECTIVES </vt:lpstr>
      <vt:lpstr>PSC MEMBERSHIP</vt:lpstr>
      <vt:lpstr>Sector Representation</vt:lpstr>
      <vt:lpstr>Sector Representation</vt:lpstr>
      <vt:lpstr>THE WAY FORWARD</vt:lpstr>
      <vt:lpstr> 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2011-06-22T07:11:34Z</dcterms:created>
  <dcterms:modified xsi:type="dcterms:W3CDTF">2013-06-12T11:07:36Z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TC010241383</vt:lpwstr>
  </property>
</Properties>
</file>